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00" r:id="rId2"/>
    <p:sldId id="258" r:id="rId3"/>
    <p:sldId id="301" r:id="rId4"/>
    <p:sldId id="326" r:id="rId5"/>
    <p:sldId id="306" r:id="rId6"/>
    <p:sldId id="320" r:id="rId7"/>
    <p:sldId id="321" r:id="rId8"/>
    <p:sldId id="327" r:id="rId9"/>
    <p:sldId id="322" r:id="rId10"/>
    <p:sldId id="324" r:id="rId11"/>
    <p:sldId id="323" r:id="rId12"/>
    <p:sldId id="328" r:id="rId13"/>
    <p:sldId id="329" r:id="rId14"/>
    <p:sldId id="335" r:id="rId15"/>
    <p:sldId id="330" r:id="rId16"/>
    <p:sldId id="331" r:id="rId17"/>
    <p:sldId id="339" r:id="rId18"/>
    <p:sldId id="332" r:id="rId19"/>
    <p:sldId id="336" r:id="rId20"/>
    <p:sldId id="33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8B8"/>
    <a:srgbClr val="8D8DCF"/>
    <a:srgbClr val="000000"/>
    <a:srgbClr val="7B7BC7"/>
    <a:srgbClr val="FF7F50"/>
    <a:srgbClr val="FFAC8F"/>
    <a:srgbClr val="FF9C79"/>
    <a:srgbClr val="FF5E25"/>
    <a:srgbClr val="030509"/>
    <a:srgbClr val="545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000" autoAdjust="0"/>
  </p:normalViewPr>
  <p:slideViewPr>
    <p:cSldViewPr snapToGrid="0">
      <p:cViewPr varScale="1">
        <p:scale>
          <a:sx n="62" d="100"/>
          <a:sy n="62" d="100"/>
        </p:scale>
        <p:origin x="148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79B5A02-1DD0-5141-C1AD-B5E0A3FFA9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424837-8213-D0D8-BBE6-C804FEDA43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AD844-DEBB-4D42-919D-B32C41AB9A08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3744EF-E4F1-C385-2AA7-F4499CA429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CDF675-DC3A-1672-23E2-DAD4515452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2575C-D5BA-444A-9A80-86CC9B272E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1526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4C0F0-428F-495A-BEEC-9291F6B4EA06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DE6C0-8971-4F78-9F1E-0D11D5FD8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172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안녕하십니까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 팀은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CNN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기반한 실시간 졸음 감지 시스템을 주제로 한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아이즈원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팀입니다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  <a:p>
            <a:pPr algn="ctr">
              <a:lnSpc>
                <a:spcPct val="8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DE6C0-8971-4F78-9F1E-0D11D5FD84C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088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다음으론 앞 슬라이드에서 말한 </a:t>
            </a:r>
            <a:r>
              <a:rPr lang="en-US" altLang="ko-KR" dirty="0"/>
              <a:t>labeling</a:t>
            </a:r>
            <a:r>
              <a:rPr lang="ko-KR" altLang="en-US" dirty="0"/>
              <a:t>한 </a:t>
            </a:r>
            <a:r>
              <a:rPr lang="en-US" altLang="ko-KR" dirty="0"/>
              <a:t>dataset</a:t>
            </a:r>
            <a:r>
              <a:rPr lang="ko-KR" altLang="en-US" dirty="0"/>
              <a:t>들을 이용하여 </a:t>
            </a:r>
            <a:r>
              <a:rPr lang="en-US" altLang="ko-KR" dirty="0"/>
              <a:t>5-fold </a:t>
            </a:r>
            <a:r>
              <a:rPr lang="en-US" altLang="ko-KR" dirty="0" err="1"/>
              <a:t>crossvalidation</a:t>
            </a:r>
            <a:r>
              <a:rPr lang="ko-KR" altLang="en-US" dirty="0"/>
              <a:t>을 적용한 </a:t>
            </a:r>
            <a:r>
              <a:rPr lang="en-US" altLang="ko-KR" dirty="0"/>
              <a:t>CNN </a:t>
            </a:r>
            <a:r>
              <a:rPr lang="ko-KR" altLang="en-US" dirty="0"/>
              <a:t>모델 학습 작업을 시행하였습니다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아무래도 직접 촬영한 영상들을 수집하였기에 </a:t>
            </a:r>
            <a:r>
              <a:rPr lang="ko-KR" altLang="en-US" dirty="0" err="1"/>
              <a:t>수집할수</a:t>
            </a:r>
            <a:r>
              <a:rPr lang="ko-KR" altLang="en-US" dirty="0"/>
              <a:t> 있는 </a:t>
            </a:r>
            <a:r>
              <a:rPr lang="en-US" altLang="ko-KR" dirty="0"/>
              <a:t>dataset</a:t>
            </a:r>
            <a:r>
              <a:rPr lang="ko-KR" altLang="en-US" dirty="0"/>
              <a:t>의 수가 </a:t>
            </a:r>
            <a:r>
              <a:rPr lang="ko-KR" altLang="en-US" dirty="0" err="1"/>
              <a:t>제한적이다라고</a:t>
            </a:r>
            <a:r>
              <a:rPr lang="ko-KR" altLang="en-US" dirty="0"/>
              <a:t> 생각하였기에 부족한 </a:t>
            </a:r>
            <a:r>
              <a:rPr lang="en-US" altLang="ko-KR" dirty="0"/>
              <a:t>dataset</a:t>
            </a:r>
            <a:r>
              <a:rPr lang="ko-KR" altLang="en-US" dirty="0"/>
              <a:t>의 수를 보완하고자 </a:t>
            </a:r>
            <a:r>
              <a:rPr lang="en-US" altLang="ko-KR" dirty="0"/>
              <a:t>5-fold cross validation</a:t>
            </a:r>
            <a:r>
              <a:rPr lang="ko-KR" altLang="en-US" dirty="0"/>
              <a:t>을 적용하였습니다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오른쪽 사진은 각 폴더에서 학습되는 모델 </a:t>
            </a:r>
            <a:r>
              <a:rPr lang="en-US" altLang="ko-KR" dirty="0"/>
              <a:t>shape</a:t>
            </a:r>
            <a:r>
              <a:rPr lang="ko-KR" altLang="en-US" dirty="0"/>
              <a:t>를 시각적으로 나타낸 것입니다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첫번째 </a:t>
            </a:r>
            <a:r>
              <a:rPr lang="en-US" altLang="ko-KR" dirty="0"/>
              <a:t>convolution</a:t>
            </a:r>
            <a:r>
              <a:rPr lang="ko-KR" altLang="en-US" dirty="0"/>
              <a:t>을 보면 가로 </a:t>
            </a:r>
            <a:r>
              <a:rPr lang="en-US" altLang="ko-KR" dirty="0"/>
              <a:t>34, </a:t>
            </a:r>
            <a:r>
              <a:rPr lang="ko-KR" altLang="en-US" dirty="0"/>
              <a:t>세로 </a:t>
            </a:r>
            <a:r>
              <a:rPr lang="en-US" altLang="ko-KR" dirty="0"/>
              <a:t>26</a:t>
            </a:r>
            <a:r>
              <a:rPr lang="ko-KR" altLang="en-US" dirty="0"/>
              <a:t>인 사진을 </a:t>
            </a:r>
            <a:r>
              <a:rPr lang="en-US" altLang="ko-KR" dirty="0"/>
              <a:t>32</a:t>
            </a:r>
            <a:r>
              <a:rPr lang="ko-KR" altLang="en-US" dirty="0"/>
              <a:t>개의 커널 사이즈 </a:t>
            </a:r>
            <a:r>
              <a:rPr lang="en-US" altLang="ko-KR" dirty="0"/>
              <a:t>3</a:t>
            </a:r>
            <a:r>
              <a:rPr lang="ko-KR" altLang="en-US" dirty="0"/>
              <a:t>크기의 필터를 적용합니다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 </a:t>
            </a:r>
            <a:r>
              <a:rPr lang="en-US" altLang="ko-KR" dirty="0"/>
              <a:t>2X2 </a:t>
            </a:r>
            <a:r>
              <a:rPr lang="ko-KR" altLang="en-US" dirty="0"/>
              <a:t>크기의 </a:t>
            </a:r>
            <a:r>
              <a:rPr lang="en-US" altLang="ko-KR" dirty="0" err="1"/>
              <a:t>maxpooling</a:t>
            </a:r>
            <a:r>
              <a:rPr lang="ko-KR" altLang="en-US" dirty="0"/>
              <a:t>을 진행하여 공간 차원을 줄이고 </a:t>
            </a:r>
            <a:endParaRPr lang="en-US" altLang="ko-KR" dirty="0"/>
          </a:p>
          <a:p>
            <a:r>
              <a:rPr lang="ko-KR" altLang="en-US" dirty="0"/>
              <a:t>두번째 </a:t>
            </a:r>
            <a:r>
              <a:rPr lang="en-US" altLang="ko-KR" dirty="0"/>
              <a:t>convolution</a:t>
            </a:r>
            <a:r>
              <a:rPr lang="ko-KR" altLang="en-US" dirty="0"/>
              <a:t>은 가로 </a:t>
            </a:r>
            <a:r>
              <a:rPr lang="en-US" altLang="ko-KR" dirty="0"/>
              <a:t>17, </a:t>
            </a:r>
            <a:r>
              <a:rPr lang="ko-KR" altLang="en-US" dirty="0"/>
              <a:t>세로 </a:t>
            </a:r>
            <a:r>
              <a:rPr lang="en-US" altLang="ko-KR" dirty="0"/>
              <a:t>13</a:t>
            </a:r>
            <a:r>
              <a:rPr lang="ko-KR" altLang="en-US" dirty="0"/>
              <a:t>인 사진을 </a:t>
            </a:r>
            <a:r>
              <a:rPr lang="en-US" altLang="ko-KR" dirty="0"/>
              <a:t>64</a:t>
            </a:r>
            <a:r>
              <a:rPr lang="ko-KR" altLang="en-US" dirty="0"/>
              <a:t>개의 커널 사이즈 </a:t>
            </a:r>
            <a:r>
              <a:rPr lang="en-US" altLang="ko-KR" dirty="0"/>
              <a:t>3</a:t>
            </a:r>
            <a:r>
              <a:rPr lang="ko-KR" altLang="en-US" dirty="0"/>
              <a:t>크기의 필터를 적용합니다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 err="1"/>
              <a:t>maxpooling</a:t>
            </a:r>
            <a:r>
              <a:rPr lang="ko-KR" altLang="en-US" dirty="0"/>
              <a:t>을 진행하여 공간 차원을 줄이고 </a:t>
            </a:r>
            <a:endParaRPr lang="en-US" altLang="ko-KR" dirty="0"/>
          </a:p>
          <a:p>
            <a:r>
              <a:rPr lang="ko-KR" altLang="en-US" dirty="0"/>
              <a:t>세번째 </a:t>
            </a:r>
            <a:r>
              <a:rPr lang="en-US" altLang="ko-KR" dirty="0"/>
              <a:t>convolution</a:t>
            </a:r>
            <a:r>
              <a:rPr lang="ko-KR" altLang="en-US" dirty="0"/>
              <a:t>은 가로 </a:t>
            </a:r>
            <a:r>
              <a:rPr lang="en-US" altLang="ko-KR" dirty="0"/>
              <a:t>8, </a:t>
            </a:r>
            <a:r>
              <a:rPr lang="ko-KR" altLang="en-US" dirty="0"/>
              <a:t>세로 </a:t>
            </a:r>
            <a:r>
              <a:rPr lang="en-US" altLang="ko-KR" dirty="0"/>
              <a:t>6</a:t>
            </a:r>
            <a:r>
              <a:rPr lang="ko-KR" altLang="en-US" dirty="0"/>
              <a:t>인 사진을 </a:t>
            </a:r>
            <a:r>
              <a:rPr lang="en-US" altLang="ko-KR" dirty="0"/>
              <a:t>128</a:t>
            </a:r>
            <a:r>
              <a:rPr lang="ko-KR" altLang="en-US" dirty="0"/>
              <a:t>개의 커널 사이즈 </a:t>
            </a:r>
            <a:r>
              <a:rPr lang="en-US" altLang="ko-KR" dirty="0"/>
              <a:t>3</a:t>
            </a:r>
            <a:r>
              <a:rPr lang="ko-KR" altLang="en-US" dirty="0"/>
              <a:t>크기의 필터를 적용합니다</a:t>
            </a:r>
            <a:r>
              <a:rPr lang="en-US" altLang="ko-KR" dirty="0"/>
              <a:t>. </a:t>
            </a:r>
            <a:r>
              <a:rPr lang="ko-KR" altLang="en-US" dirty="0"/>
              <a:t>그리고 추후 </a:t>
            </a:r>
            <a:r>
              <a:rPr lang="en-US" altLang="ko-KR" dirty="0" err="1"/>
              <a:t>maxpooling</a:t>
            </a:r>
            <a:r>
              <a:rPr lang="en-US" altLang="ko-KR" dirty="0"/>
              <a:t>, flatten, dense, dropout </a:t>
            </a:r>
            <a:r>
              <a:rPr lang="ko-KR" altLang="en-US" dirty="0"/>
              <a:t>과정을 거쳐 모델을 구성하였습니다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다음으로 </a:t>
            </a:r>
            <a:r>
              <a:rPr lang="en-US" altLang="ko-KR" dirty="0"/>
              <a:t>flatten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를 통해 </a:t>
            </a:r>
            <a:r>
              <a:rPr lang="en-US" altLang="ko-KR" dirty="0"/>
              <a:t>1</a:t>
            </a:r>
            <a:r>
              <a:rPr lang="ko-KR" altLang="en-US" dirty="0"/>
              <a:t>차원으로 펼쳐주고 </a:t>
            </a:r>
            <a:r>
              <a:rPr lang="en-US" altLang="ko-KR" dirty="0"/>
              <a:t>dense layer</a:t>
            </a:r>
            <a:r>
              <a:rPr lang="ko-KR" altLang="en-US" dirty="0"/>
              <a:t>를 통해 </a:t>
            </a:r>
            <a:r>
              <a:rPr lang="en-US" altLang="ko-KR" dirty="0"/>
              <a:t>512</a:t>
            </a:r>
            <a:r>
              <a:rPr lang="ko-KR" altLang="en-US" dirty="0"/>
              <a:t>개의 입</a:t>
            </a:r>
            <a:r>
              <a:rPr lang="en-US" altLang="ko-KR" dirty="0"/>
              <a:t>,</a:t>
            </a:r>
            <a:r>
              <a:rPr lang="ko-KR" altLang="en-US" dirty="0"/>
              <a:t>출력 뉴런을 연결시켜줍니다</a:t>
            </a:r>
            <a:r>
              <a:rPr lang="en-US" altLang="ko-KR" dirty="0"/>
              <a:t>. </a:t>
            </a:r>
            <a:r>
              <a:rPr lang="ko-KR" altLang="en-US" dirty="0"/>
              <a:t>다음으로 </a:t>
            </a:r>
            <a:r>
              <a:rPr lang="en-US" altLang="ko-KR" dirty="0"/>
              <a:t>dropout layer</a:t>
            </a:r>
            <a:r>
              <a:rPr lang="ko-KR" altLang="en-US" dirty="0"/>
              <a:t>를 통해 </a:t>
            </a:r>
            <a:r>
              <a:rPr lang="en-US" altLang="ko-KR" dirty="0"/>
              <a:t>overfitting</a:t>
            </a:r>
            <a:r>
              <a:rPr lang="ko-KR" altLang="en-US" dirty="0"/>
              <a:t>을 방지해줍니다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b="0" i="0" dirty="0" err="1">
                <a:solidFill>
                  <a:srgbClr val="0F0F0F"/>
                </a:solidFill>
                <a:effectLst/>
                <a:latin typeface="Söhne"/>
              </a:rPr>
              <a:t>ReLU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함수는 음수를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0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으로 만들고 양수는 그대로 유지하는 함수로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신경망의 비선형성을 도입하여 네트워크가 더 복잡한 패턴을 학습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)</a:t>
            </a:r>
          </a:p>
          <a:p>
            <a:endParaRPr lang="en-US" altLang="ko-KR" b="0" i="0" dirty="0">
              <a:solidFill>
                <a:srgbClr val="0F0F0F"/>
              </a:solidFill>
              <a:effectLst/>
              <a:latin typeface="Söhne"/>
            </a:endParaRPr>
          </a:p>
          <a:p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1500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장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-&gt;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DE6C0-8971-4F78-9F1E-0D11D5FD84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287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다음은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앞선 슬라이드에서의 학습 모델을 적용한 샘플 데이터셋의 예측 결과 및 테스트 베드를 구현한 자료입니다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1200" b="0" dirty="0">
                <a:effectLst/>
              </a:rPr>
            </a:b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우선 모든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dataset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학습 시키기 전에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저희의 메커니즘이 잘 작동되고 있는지 확인하고자 일부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sample dataset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만을 가지고 학습을 진행하였습니다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b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b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제일 왼쪽 사진은 데이터셋을 임의로 선정해 예측된 결과를 좌측 그림과 같이 확인할 수 있었습니다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또한 오른쪽 사진은 실시간으로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test bed implementation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진행해보니 눈을 감으면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closed,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눈을 뜨면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open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출력되는 결과를 확인할 수 있었습니다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DE6C0-8971-4F78-9F1E-0D11D5FD84C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28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앞선 샘플 모델이 잘 작동하는 것을 확인하였기에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그다음로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이제 저희 모든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dataset(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동영상 약 </a:t>
            </a:r>
            <a:r>
              <a:rPr lang="en-US" altLang="ko-KR" sz="12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150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 중에서</a:t>
            </a:r>
            <a:r>
              <a:rPr lang="en-US" altLang="ko-KR" sz="12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검출하여 </a:t>
            </a:r>
            <a:r>
              <a:rPr lang="ko-KR" altLang="en-US" sz="1200" b="1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레이블링한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이미지 약 </a:t>
            </a:r>
            <a:r>
              <a:rPr lang="en-US" altLang="ko-KR" sz="12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1500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장정도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적용시켜 학습시켰습니다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좌측 그림은 모든 데이터셋을 학습시킨 모델의 학습 결과를 보여줍니다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b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endParaRPr lang="en-US" altLang="ko-KR" sz="12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먼저 왼쪽 사진은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fold 5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 중에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test </a:t>
            </a:r>
            <a:r>
              <a:rPr lang="en-US" altLang="ko-KR" sz="12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accurac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test loss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나타내주었고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그중에서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2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accurac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높고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loss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가장작은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fold1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가장 좋은 모델인 것으로 확인이 가능하였습니다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br>
              <a:rPr lang="ko-KR" altLang="en-US" sz="1200" b="0" dirty="0">
                <a:effectLst/>
              </a:rPr>
            </a:b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또한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우측사진과 같이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데이터셋이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일 때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모델이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예측하여 맞춘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dataset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개수와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데이터셋이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일 때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모델이 맞춘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dataset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개수를 일일이 시각적으로 확인할 수 있었습니다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이를 통해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5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개의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fold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중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fold1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가장 우수한 학습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모델인것을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시각적으로 확인할 수 있습니다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DE6C0-8971-4F78-9F1E-0D11D5FD84C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937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DE6C0-8971-4F78-9F1E-0D11D5FD84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109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DE6C0-8971-4F78-9F1E-0D11D5FD84C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37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슬라이드는 학습된 모델을 기반으로 한 실시간 구현을 나타낸 슬라이드입니다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2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우측의 영상은 저희의 알고리즘 개략도를 실제로 구현하는 영상입니다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좌측에 보이는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flow chart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저희의 시스템을 실시간으로 구현할 때의 메커니즘을 나타낸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flow chart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입니다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DE6C0-8971-4F78-9F1E-0D11D5FD84C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75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DE6C0-8971-4F78-9F1E-0D11D5FD84C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208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</a:rPr>
              <a:t>다음으론 저희 프로젝트 향후 보완 사항에 대해 생각해보았습니다</a:t>
            </a:r>
            <a:r>
              <a:rPr lang="en-US" altLang="ko-KR" b="0" dirty="0">
                <a:effectLst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</a:rPr>
              <a:t>터널 속이든 늦은 시간대를 감안하여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</a:rPr>
              <a:t>어두운 환경에서의 인식률을 개선 시키기 위해 여러 과정을 거쳤는데</a:t>
            </a:r>
            <a:r>
              <a:rPr lang="en-US" altLang="ko-KR" b="0" dirty="0">
                <a:effectLst/>
              </a:rPr>
              <a:t>,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</a:rPr>
              <a:t>왼쪽 영상과 같이 한계점이 분명 존재하였습니다</a:t>
            </a:r>
            <a:r>
              <a:rPr lang="en-US" altLang="ko-KR" b="0" dirty="0">
                <a:effectLst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</a:rPr>
              <a:t>이는 어두운 환경에서의 데이터셋이 부족하였고 또한 장비의 한계점으로 추측하였습니다</a:t>
            </a:r>
            <a:r>
              <a:rPr lang="en-US" altLang="ko-KR" b="0" dirty="0">
                <a:effectLst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</a:rPr>
              <a:t>따라서 이러한 부분을 추후 보완시켜야 할 것 같습니다</a:t>
            </a:r>
            <a:r>
              <a:rPr lang="en-US" altLang="ko-KR" b="0" dirty="0">
                <a:effectLst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DE6C0-8971-4F78-9F1E-0D11D5FD84C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45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DE6C0-8971-4F78-9F1E-0D11D5FD84C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275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DE6C0-8971-4F78-9F1E-0D11D5FD84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32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DE6C0-8971-4F78-9F1E-0D11D5FD84C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158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DE6C0-8971-4F78-9F1E-0D11D5FD84C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344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DE6C0-8971-4F78-9F1E-0D11D5FD84C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672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DE6C0-8971-4F78-9F1E-0D11D5FD84C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466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다음으로 졸음운전 방지 메커니즘을 개발하기에 앞서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시중에 나와 있는 타사 기술들에 대해 자료조사를 해보았습니다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</a:p>
          <a:p>
            <a:pPr rtl="0">
              <a:spcBef>
                <a:spcPts val="1200"/>
              </a:spcBef>
              <a:spcAft>
                <a:spcPts val="0"/>
              </a:spcAft>
            </a:pPr>
            <a:endParaRPr lang="ko-KR" altLang="en-US" sz="12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BMW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단발성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알람만을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제공하며 </a:t>
            </a:r>
            <a:endParaRPr lang="ko-KR" altLang="en-US" sz="12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Cadillac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반자율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주행 중에만 활성화되며 지속적인 알람은 제한적으로 제공하고 있으며</a:t>
            </a:r>
            <a:endParaRPr lang="ko-KR" altLang="en-US" sz="12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Tesla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최소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10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분동안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65km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이상으로 주행해야만 활성화 되는 것을 알 수 있었습니다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rtl="0">
              <a:spcBef>
                <a:spcPts val="1200"/>
              </a:spcBef>
              <a:spcAft>
                <a:spcPts val="0"/>
              </a:spcAft>
            </a:pPr>
            <a:endParaRPr lang="en-US" altLang="ko-KR" sz="12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저희는 운전자의 즉각적인 반응을 촉진시켜 지속적인 경고 시스템을 통해 졸음 상태에서 완전히 벗어날 때까지 알람을 제공하여 운전자의 졸음 및 주시 태만을 방지하고자 하였습니다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2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DE6C0-8971-4F78-9F1E-0D11D5FD84C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977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DE6C0-8971-4F78-9F1E-0D11D5FD84C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901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System model</a:t>
            </a:r>
            <a:r>
              <a:rPr lang="ko-KR" altLang="en-US" dirty="0"/>
              <a:t>을 수립함에 있어 첫번째로 진행한 작업으로는 비디오 프레임에서의 객체 검출 및 레이블링 과정입니다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먼저 다양한 사람의 운전 영상을 직접 촬영하여 영상파일로 </a:t>
            </a:r>
            <a:r>
              <a:rPr lang="en-US" altLang="ko-KR" dirty="0"/>
              <a:t>dataset</a:t>
            </a:r>
            <a:r>
              <a:rPr lang="ko-KR" altLang="en-US" dirty="0"/>
              <a:t>을 수집하였습니다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다음으로 이렇게 수집한 </a:t>
            </a:r>
            <a:r>
              <a:rPr lang="en-US" altLang="ko-KR" dirty="0"/>
              <a:t>dataset</a:t>
            </a:r>
            <a:r>
              <a:rPr lang="ko-KR" altLang="en-US" dirty="0"/>
              <a:t>을 </a:t>
            </a:r>
            <a:r>
              <a:rPr lang="ko-KR" altLang="en-US" b="1" dirty="0"/>
              <a:t>실시간 </a:t>
            </a:r>
            <a:r>
              <a:rPr lang="en-US" altLang="ko-KR" b="1" dirty="0"/>
              <a:t>fps</a:t>
            </a:r>
            <a:r>
              <a:rPr lang="ko-KR" altLang="en-US" dirty="0"/>
              <a:t>만큼 이미지로 </a:t>
            </a:r>
            <a:r>
              <a:rPr lang="ko-KR" altLang="en-US" dirty="0" err="1"/>
              <a:t>캡쳐하였습니다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이렇게 </a:t>
            </a:r>
            <a:r>
              <a:rPr lang="ko-KR" altLang="en-US" dirty="0" err="1"/>
              <a:t>캡쳐한</a:t>
            </a:r>
            <a:r>
              <a:rPr lang="ko-KR" altLang="en-US" dirty="0"/>
              <a:t> 이미지에서 얼굴 중 특히 눈부분을 </a:t>
            </a:r>
            <a:r>
              <a:rPr lang="en-US" altLang="ko-KR" dirty="0"/>
              <a:t>34*26</a:t>
            </a:r>
            <a:r>
              <a:rPr lang="ko-KR" altLang="en-US" dirty="0"/>
              <a:t>으로 검출하였습니다</a:t>
            </a:r>
            <a:r>
              <a:rPr lang="en-US" altLang="ko-KR" dirty="0"/>
              <a:t>. </a:t>
            </a:r>
            <a:r>
              <a:rPr lang="ko-KR" altLang="en-US" dirty="0"/>
              <a:t>눈 부분만을 검출한 이유로는 최소한의 데이터셋의 크기만을 사용하기 위해 졸음을 판단하는 요소 중 </a:t>
            </a:r>
            <a:r>
              <a:rPr lang="ko-KR" altLang="en-US" dirty="0" err="1"/>
              <a:t>눈만을</a:t>
            </a:r>
            <a:r>
              <a:rPr lang="ko-KR" altLang="en-US" dirty="0"/>
              <a:t> 채택하였습니다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마지막으로 이렇게 </a:t>
            </a:r>
            <a:r>
              <a:rPr lang="ko-KR" altLang="en-US" dirty="0" err="1"/>
              <a:t>캡쳐한</a:t>
            </a:r>
            <a:r>
              <a:rPr lang="ko-KR" altLang="en-US" dirty="0"/>
              <a:t> </a:t>
            </a:r>
            <a:r>
              <a:rPr lang="ko-KR" altLang="en-US" dirty="0" err="1"/>
              <a:t>눈이미지를</a:t>
            </a:r>
            <a:r>
              <a:rPr lang="ko-KR" altLang="en-US" dirty="0"/>
              <a:t> </a:t>
            </a:r>
            <a:r>
              <a:rPr lang="en-US" altLang="ko-KR" b="1" dirty="0"/>
              <a:t>CNN </a:t>
            </a:r>
            <a:r>
              <a:rPr lang="ko-KR" altLang="en-US" b="1" dirty="0"/>
              <a:t>모델에서 이진분류</a:t>
            </a:r>
            <a:r>
              <a:rPr lang="ko-KR" altLang="en-US" dirty="0"/>
              <a:t>를 하기 위해 </a:t>
            </a:r>
            <a:r>
              <a:rPr lang="ko-KR" altLang="en-US" dirty="0" err="1"/>
              <a:t>감은눈은</a:t>
            </a:r>
            <a:r>
              <a:rPr lang="ko-KR" altLang="en-US" dirty="0"/>
              <a:t> </a:t>
            </a:r>
            <a:r>
              <a:rPr lang="en-US" altLang="ko-KR" dirty="0" err="1"/>
              <a:t>closed_eye</a:t>
            </a:r>
            <a:r>
              <a:rPr lang="en-US" altLang="ko-KR" dirty="0"/>
              <a:t>_</a:t>
            </a:r>
            <a:r>
              <a:rPr lang="ko-KR" altLang="en-US" dirty="0"/>
              <a:t>번호 로 파일명을 변경하고 </a:t>
            </a:r>
            <a:r>
              <a:rPr lang="en-US" altLang="ko-KR" dirty="0"/>
              <a:t>1</a:t>
            </a:r>
            <a:r>
              <a:rPr lang="ko-KR" altLang="en-US" dirty="0"/>
              <a:t>로 레이블링 하였으며</a:t>
            </a:r>
            <a:r>
              <a:rPr lang="en-US" altLang="ko-KR" dirty="0"/>
              <a:t>, </a:t>
            </a:r>
            <a:r>
              <a:rPr lang="ko-KR" altLang="en-US" dirty="0"/>
              <a:t>뜬눈은 </a:t>
            </a:r>
            <a:r>
              <a:rPr lang="en-US" altLang="ko-KR" dirty="0" err="1"/>
              <a:t>open_eye</a:t>
            </a:r>
            <a:r>
              <a:rPr lang="en-US" altLang="ko-KR" dirty="0"/>
              <a:t>_</a:t>
            </a:r>
            <a:r>
              <a:rPr lang="ko-KR" altLang="en-US" dirty="0"/>
              <a:t>번호로 파일명을 변경하고 </a:t>
            </a:r>
            <a:r>
              <a:rPr lang="en-US" altLang="ko-KR" dirty="0"/>
              <a:t>0</a:t>
            </a:r>
            <a:r>
              <a:rPr lang="ko-KR" altLang="en-US" dirty="0"/>
              <a:t>으로 레이블링 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DE6C0-8971-4F78-9F1E-0D11D5FD84C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39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16167-9B56-DE6A-18B3-884BAA1C3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4F55D1-DA96-6857-95F5-4E3993289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8B5D51-69EB-AADF-A468-75B6CA334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6C987-BA45-F40B-72B5-AA75C4AA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F9DF0E-530C-1C10-0987-BB9B1359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ADDB-5B03-4A4B-BD20-06F2F8A93A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70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C170A-A1CA-31A0-04D4-E91119A4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2EFA2E-5EA0-3DF1-6D92-B86F8CF23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8E631-57BE-0AAC-2796-E1101995D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DC12BA-AA77-6135-4D87-50BEEA821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24FFD0-0F8A-E117-EF2F-223A9DBC9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ADDB-5B03-4A4B-BD20-06F2F8A93A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72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4F129D-4BD1-3691-D088-C99952AD2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E6B7A8-6D5E-0C8C-D348-2A8975E17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BF32E4-8829-4AE6-8458-C3E99BAB1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1DE2C0-A9D9-85AB-705A-DE70C046E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956C3-A0BA-DDB5-7360-83613778E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ADDB-5B03-4A4B-BD20-06F2F8A93A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22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271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5660572" y="1569308"/>
            <a:ext cx="2954295" cy="371938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+mj-lt"/>
                <a:ea typeface="Titillium" charset="0"/>
                <a:cs typeface="Titillium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95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0EF3B-1E55-DBA0-FEC6-060A2680A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D280E-3560-E770-B98E-AC035A16B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8BD1FA-7E68-3D0A-F70B-BB03DCD7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5D74E-CDF4-7913-BCD1-5ACA47FB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21F77C-EA48-6F60-625B-A600B419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ADDB-5B03-4A4B-BD20-06F2F8A93A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773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05082-4AF7-49BC-1476-456561952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01527F-3303-1EAA-4F62-E231E37B8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0BFCC6-79BA-6356-F15E-C512B1C77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7D8C0D-8CC6-126A-4605-105F004DF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AC0D61-10A9-4A16-D49B-2A18DF73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ADDB-5B03-4A4B-BD20-06F2F8A93A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760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1B3B1-6F24-C022-2AF2-0D1552B2E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F6C5C6-6D43-0D0B-F1E6-A633A03A4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A45BD5-A0A0-22E0-3929-2BE0D9C06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B8C3-3181-1082-852D-6CBD91E8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25ACA2-B168-0B7F-D040-5C313821F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F8B832-9B88-127C-ECCB-DC2DA48AB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ADDB-5B03-4A4B-BD20-06F2F8A93A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36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F97E3-5BCB-31EF-EA82-16A249AC6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421B1E-D8CA-2C1B-A9B8-B6805B251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847FCC-6C9F-5078-89DC-D5C69AC4F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533A45-73A4-6F62-848C-8A5144AD8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333B20-8175-68F7-F888-5CA30B3D6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311708-79E7-0987-C96B-184AA089C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FFBFAC-352D-5C03-C743-E83BC8126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95D9CB-9D5C-DC59-9284-F037FC99E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ADDB-5B03-4A4B-BD20-06F2F8A93A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08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EFD07-8E39-F0D1-1367-5DE9DEA9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92F94F-65D4-9CDD-8C4E-0BE94FF14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9FE03C-45AE-9A42-8979-C433B083D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203AAF-6284-F242-A319-8A89B48A4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ADDB-5B03-4A4B-BD20-06F2F8A93A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1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D73E69-A5E2-0F25-BED3-17A1F9FB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64B8FA-3086-E0EE-F66F-B89CE5D7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F4159-0087-AE94-31F0-343F61EF4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ADDB-5B03-4A4B-BD20-06F2F8A93A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395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A8753-1150-9C7D-D86F-5A5CACD23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215478-AFC3-5A4E-226F-4023429A3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AC8271-71C3-B9D2-ED67-B5A0A3B2F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247A96-D50D-0F89-2A0F-C3D112D56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669D58-9288-3F5D-F876-37A64FA7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31D14-76E5-74BB-6CC4-3652BEC9C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ADDB-5B03-4A4B-BD20-06F2F8A93A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89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E78E-3AE0-49F2-5167-48E11907D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8998E4-FD7A-97B5-3624-67E446FADA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632280-445F-0264-6167-441197505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680718-5863-09ED-E71C-EE4B4B4AC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2F5E9D-4401-72AE-08EE-54943FD38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2755A1-61A7-69C1-0B1D-48EB9F067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ADDB-5B03-4A4B-BD20-06F2F8A93A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96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263D0B-11A8-AA9D-F688-06A81009C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9CC265-3879-7DAF-0B8F-C981DF3F6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39FE4-8498-8D36-091E-C933594E1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0C3BBF-AC4A-5C61-2256-9A7613C2B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24FD55-5915-9BDE-440E-8CB7BFCA1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FADDB-5B03-4A4B-BD20-06F2F8A93A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135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F8FA0B7-5D31-90AF-19B7-2E3107697452}"/>
              </a:ext>
            </a:extLst>
          </p:cNvPr>
          <p:cNvGrpSpPr/>
          <p:nvPr/>
        </p:nvGrpSpPr>
        <p:grpSpPr>
          <a:xfrm>
            <a:off x="2930591" y="1423063"/>
            <a:ext cx="6330818" cy="4711302"/>
            <a:chOff x="3658008" y="1888435"/>
            <a:chExt cx="4668202" cy="37074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5E019C-DC39-45D8-A6D9-195A4647C20F}"/>
                </a:ext>
              </a:extLst>
            </p:cNvPr>
            <p:cNvSpPr txBox="1"/>
            <p:nvPr/>
          </p:nvSpPr>
          <p:spPr>
            <a:xfrm>
              <a:off x="4804985" y="4021864"/>
              <a:ext cx="2329069" cy="15740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b="1" spc="200" dirty="0">
                  <a:gradFill flip="none" rotWithShape="1">
                    <a:gsLst>
                      <a:gs pos="25000">
                        <a:srgbClr val="8D8DCF"/>
                      </a:gs>
                      <a:gs pos="69000">
                        <a:srgbClr val="A9A9DB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2023.12.01.Fri</a:t>
              </a:r>
            </a:p>
            <a:p>
              <a:pPr algn="ctr">
                <a:lnSpc>
                  <a:spcPct val="150000"/>
                </a:lnSpc>
              </a:pPr>
              <a:endParaRPr lang="en-US" sz="1400" b="1" spc="200" dirty="0">
                <a:gradFill flip="none" rotWithShape="1">
                  <a:gsLst>
                    <a:gs pos="25000">
                      <a:srgbClr val="8D8DCF"/>
                    </a:gs>
                    <a:gs pos="69000">
                      <a:srgbClr val="A9A9DB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200" dirty="0">
                  <a:gradFill flip="none" rotWithShape="1">
                    <a:gsLst>
                      <a:gs pos="25000">
                        <a:srgbClr val="8D8DCF"/>
                      </a:gs>
                      <a:gs pos="69000">
                        <a:srgbClr val="A9A9DB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Lato Light" panose="020F0502020204030203" pitchFamily="34" charset="0"/>
                  <a:cs typeface="Lato Light" panose="020F0502020204030203" pitchFamily="34" charset="0"/>
                </a:rPr>
                <a:t>팀</a:t>
              </a:r>
              <a:r>
                <a:rPr lang="en-US" altLang="ko-KR" sz="1400" b="1" spc="200" dirty="0">
                  <a:gradFill flip="none" rotWithShape="1">
                    <a:gsLst>
                      <a:gs pos="25000">
                        <a:srgbClr val="8D8DCF"/>
                      </a:gs>
                      <a:gs pos="69000">
                        <a:srgbClr val="A9A9DB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ko-KR" altLang="en-US" sz="1400" b="1" spc="200" dirty="0" err="1">
                  <a:gradFill flip="none" rotWithShape="1">
                    <a:gsLst>
                      <a:gs pos="25000">
                        <a:srgbClr val="8D8DCF"/>
                      </a:gs>
                      <a:gs pos="69000">
                        <a:srgbClr val="A9A9DB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Lato Light" panose="020F0502020204030203" pitchFamily="34" charset="0"/>
                  <a:cs typeface="Lato Light" panose="020F0502020204030203" pitchFamily="34" charset="0"/>
                </a:rPr>
                <a:t>아이즈원</a:t>
              </a:r>
              <a:endParaRPr lang="en-US" sz="1400" b="1" spc="200" dirty="0">
                <a:gradFill flip="none" rotWithShape="1">
                  <a:gsLst>
                    <a:gs pos="25000">
                      <a:srgbClr val="8D8DCF"/>
                    </a:gs>
                    <a:gs pos="69000">
                      <a:srgbClr val="A9A9DB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1400" b="1" spc="200" dirty="0">
                  <a:gradFill flip="none" rotWithShape="1">
                    <a:gsLst>
                      <a:gs pos="25000">
                        <a:srgbClr val="8D8DCF"/>
                      </a:gs>
                      <a:gs pos="69000">
                        <a:srgbClr val="A9A9DB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202004072 </a:t>
              </a:r>
              <a:r>
                <a:rPr lang="ko-KR" altLang="en-US" sz="1400" b="1" spc="200" dirty="0">
                  <a:gradFill flip="none" rotWithShape="1">
                    <a:gsLst>
                      <a:gs pos="25000">
                        <a:srgbClr val="8D8DCF"/>
                      </a:gs>
                      <a:gs pos="69000">
                        <a:srgbClr val="A9A9DB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Lato Light" panose="020F0502020204030203" pitchFamily="34" charset="0"/>
                  <a:cs typeface="Lato Light" panose="020F0502020204030203" pitchFamily="34" charset="0"/>
                </a:rPr>
                <a:t>김   건</a:t>
              </a:r>
              <a:endParaRPr lang="en-US" altLang="ko-KR" sz="1400" b="1" spc="200" dirty="0">
                <a:gradFill flip="none" rotWithShape="1">
                  <a:gsLst>
                    <a:gs pos="25000">
                      <a:srgbClr val="8D8DCF"/>
                    </a:gs>
                    <a:gs pos="69000">
                      <a:srgbClr val="A9A9DB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1400" b="1" spc="200" dirty="0">
                  <a:gradFill flip="none" rotWithShape="1">
                    <a:gsLst>
                      <a:gs pos="25000">
                        <a:srgbClr val="8D8DCF"/>
                      </a:gs>
                      <a:gs pos="69000">
                        <a:srgbClr val="A9A9DB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202004075 </a:t>
              </a:r>
              <a:r>
                <a:rPr lang="ko-KR" altLang="en-US" sz="1400" b="1" spc="200" dirty="0">
                  <a:gradFill flip="none" rotWithShape="1">
                    <a:gsLst>
                      <a:gs pos="25000">
                        <a:srgbClr val="8D8DCF"/>
                      </a:gs>
                      <a:gs pos="69000">
                        <a:srgbClr val="A9A9DB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Lato Light" panose="020F0502020204030203" pitchFamily="34" charset="0"/>
                  <a:cs typeface="Lato Light" panose="020F0502020204030203" pitchFamily="34" charset="0"/>
                </a:rPr>
                <a:t>김지훈</a:t>
              </a:r>
              <a:endParaRPr lang="en-US" sz="1400" b="1" spc="200" dirty="0">
                <a:gradFill flip="none" rotWithShape="1">
                  <a:gsLst>
                    <a:gs pos="25000">
                      <a:srgbClr val="8D8DCF"/>
                    </a:gs>
                    <a:gs pos="69000">
                      <a:srgbClr val="A9A9DB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3696231-73EE-C11C-2519-6DA2382B3F4F}"/>
                </a:ext>
              </a:extLst>
            </p:cNvPr>
            <p:cNvGrpSpPr/>
            <p:nvPr/>
          </p:nvGrpSpPr>
          <p:grpSpPr>
            <a:xfrm>
              <a:off x="3658008" y="1888435"/>
              <a:ext cx="4668202" cy="2649838"/>
              <a:chOff x="4180303" y="2518509"/>
              <a:chExt cx="3744983" cy="1820981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91DC38-DD9A-4927-9978-0F7CA473317C}"/>
                  </a:ext>
                </a:extLst>
              </p:cNvPr>
              <p:cNvSpPr txBox="1"/>
              <p:nvPr/>
            </p:nvSpPr>
            <p:spPr>
              <a:xfrm>
                <a:off x="4180303" y="2715578"/>
                <a:ext cx="3744983" cy="12690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4000" b="0" i="0" dirty="0">
                    <a:solidFill>
                      <a:srgbClr val="8D8DCF"/>
                    </a:solidFill>
                    <a:effectLst/>
                    <a:latin typeface="Söhne"/>
                  </a:rPr>
                  <a:t>CNN based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4000" dirty="0">
                    <a:solidFill>
                      <a:srgbClr val="FF7F50"/>
                    </a:solidFill>
                    <a:latin typeface="Söhne"/>
                  </a:rPr>
                  <a:t>Real-Time Drowsiness 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4000" dirty="0">
                    <a:solidFill>
                      <a:srgbClr val="8D8DCF"/>
                    </a:solidFill>
                    <a:latin typeface="Söhne"/>
                  </a:rPr>
                  <a:t>Detection System</a:t>
                </a:r>
                <a:endParaRPr lang="en-US" altLang="ko-KR" sz="4000" b="0" i="0" dirty="0">
                  <a:solidFill>
                    <a:srgbClr val="8D8DCF"/>
                  </a:solidFill>
                  <a:effectLst/>
                  <a:latin typeface="Söhne"/>
                </a:endParaRPr>
              </a:p>
              <a:p>
                <a:pPr algn="ctr">
                  <a:lnSpc>
                    <a:spcPct val="80000"/>
                  </a:lnSpc>
                </a:pPr>
                <a:endParaRPr lang="en-US" altLang="ko-KR" sz="3000" spc="600" dirty="0">
                  <a:solidFill>
                    <a:srgbClr val="8D8DC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808E877-CCEE-2FDA-6F1A-B5ACC5B29165}"/>
                  </a:ext>
                </a:extLst>
              </p:cNvPr>
              <p:cNvGrpSpPr/>
              <p:nvPr/>
            </p:nvGrpSpPr>
            <p:grpSpPr>
              <a:xfrm>
                <a:off x="4344816" y="2518509"/>
                <a:ext cx="3393171" cy="452283"/>
                <a:chOff x="1981769" y="2566220"/>
                <a:chExt cx="8228462" cy="0"/>
              </a:xfrm>
            </p:grpSpPr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6C2B327-3DFA-7DCB-DBD5-ABC2D2F39D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69023" y="2566220"/>
                  <a:ext cx="2141208" cy="0"/>
                </a:xfrm>
                <a:prstGeom prst="line">
                  <a:avLst/>
                </a:prstGeom>
                <a:ln w="57150">
                  <a:solidFill>
                    <a:srgbClr val="8D8DC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71E04CAA-9B8D-8625-769F-24CD60409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1769" y="2566220"/>
                  <a:ext cx="2351615" cy="0"/>
                </a:xfrm>
                <a:prstGeom prst="line">
                  <a:avLst/>
                </a:prstGeom>
                <a:ln w="57150">
                  <a:solidFill>
                    <a:srgbClr val="8D8DC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00035D20-3A96-25A7-E250-8FFEC0F30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8230" y="2566220"/>
                  <a:ext cx="3890794" cy="0"/>
                </a:xfrm>
                <a:prstGeom prst="line">
                  <a:avLst/>
                </a:prstGeom>
                <a:ln w="57150">
                  <a:solidFill>
                    <a:srgbClr val="FF7F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9C220E39-628F-12DB-62D5-3B2111146CF3}"/>
                  </a:ext>
                </a:extLst>
              </p:cNvPr>
              <p:cNvGrpSpPr/>
              <p:nvPr/>
            </p:nvGrpSpPr>
            <p:grpSpPr>
              <a:xfrm>
                <a:off x="4326694" y="3887207"/>
                <a:ext cx="3393171" cy="452283"/>
                <a:chOff x="1981769" y="2566220"/>
                <a:chExt cx="8228462" cy="0"/>
              </a:xfrm>
            </p:grpSpPr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C92A94D7-B21B-8840-0694-CBF7C2DFF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69023" y="2566220"/>
                  <a:ext cx="2141208" cy="0"/>
                </a:xfrm>
                <a:prstGeom prst="line">
                  <a:avLst/>
                </a:prstGeom>
                <a:ln w="57150">
                  <a:solidFill>
                    <a:srgbClr val="8D8DC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48152CA8-3C74-D240-6324-4625B0888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1769" y="2566220"/>
                  <a:ext cx="2351615" cy="0"/>
                </a:xfrm>
                <a:prstGeom prst="line">
                  <a:avLst/>
                </a:prstGeom>
                <a:ln w="57150">
                  <a:solidFill>
                    <a:srgbClr val="8D8DC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62290252-97E2-4B03-EDC1-5434C83DD7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8230" y="2566220"/>
                  <a:ext cx="3890794" cy="0"/>
                </a:xfrm>
                <a:prstGeom prst="line">
                  <a:avLst/>
                </a:prstGeom>
                <a:ln w="57150">
                  <a:solidFill>
                    <a:srgbClr val="FF7F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41974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82701E-0592-C919-B933-7FB13A0B4CB0}"/>
              </a:ext>
            </a:extLst>
          </p:cNvPr>
          <p:cNvSpPr txBox="1"/>
          <p:nvPr/>
        </p:nvSpPr>
        <p:spPr>
          <a:xfrm>
            <a:off x="432618" y="373626"/>
            <a:ext cx="667610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rgbClr val="8D8DC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  <a:r>
              <a:rPr lang="en-US" altLang="ko-KR" b="1" dirty="0">
                <a:solidFill>
                  <a:srgbClr val="92D05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</a:t>
            </a:r>
            <a:r>
              <a:rPr lang="en-US" altLang="ko-KR" sz="25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System model </a:t>
            </a:r>
            <a:r>
              <a:rPr lang="en-US" altLang="ko-KR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– Model Shape</a:t>
            </a:r>
            <a:endParaRPr lang="ko-KR" altLang="en-US" sz="1200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0745619-40E9-7A21-CA11-F98FFCDF890C}"/>
              </a:ext>
            </a:extLst>
          </p:cNvPr>
          <p:cNvCxnSpPr>
            <a:cxnSpLocks/>
          </p:cNvCxnSpPr>
          <p:nvPr/>
        </p:nvCxnSpPr>
        <p:spPr>
          <a:xfrm>
            <a:off x="4455160" y="1018585"/>
            <a:ext cx="6930595" cy="0"/>
          </a:xfrm>
          <a:prstGeom prst="line">
            <a:avLst/>
          </a:prstGeom>
          <a:ln w="28575">
            <a:solidFill>
              <a:srgbClr val="8D8D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80E5811-4E34-E6D2-E44B-E612827B3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723" y="2146942"/>
            <a:ext cx="3496728" cy="3589755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BCE84882-F835-B5B0-9DFE-3AC54F97DC72}"/>
              </a:ext>
            </a:extLst>
          </p:cNvPr>
          <p:cNvGrpSpPr/>
          <p:nvPr/>
        </p:nvGrpSpPr>
        <p:grpSpPr>
          <a:xfrm>
            <a:off x="7499031" y="5977914"/>
            <a:ext cx="3347146" cy="276999"/>
            <a:chOff x="518279" y="4761383"/>
            <a:chExt cx="3347146" cy="27699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946848-9384-ECD9-3F09-C095DF7B88A2}"/>
                </a:ext>
              </a:extLst>
            </p:cNvPr>
            <p:cNvSpPr txBox="1"/>
            <p:nvPr/>
          </p:nvSpPr>
          <p:spPr>
            <a:xfrm>
              <a:off x="721020" y="4761383"/>
              <a:ext cx="314440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각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폴더에서 학습되는 모델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shape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EB4E231-A3A9-E62D-C3B4-3E52F95C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279" y="4774128"/>
              <a:ext cx="202741" cy="20274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F11911A-18E4-A652-D998-6DD11764021F}"/>
              </a:ext>
            </a:extLst>
          </p:cNvPr>
          <p:cNvSpPr txBox="1"/>
          <p:nvPr/>
        </p:nvSpPr>
        <p:spPr>
          <a:xfrm>
            <a:off x="2735840" y="1521894"/>
            <a:ext cx="6436764" cy="338554"/>
          </a:xfrm>
          <a:prstGeom prst="rect">
            <a:avLst/>
          </a:prstGeom>
          <a:pattFill prst="pct25">
            <a:fgClr>
              <a:srgbClr val="C4C4E6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5454B8"/>
                </a:solidFill>
                <a:latin typeface="Verdana" panose="020B0604030504040204" pitchFamily="34" charset="0"/>
                <a:ea typeface="Verdana" panose="020B0604030504040204" pitchFamily="34" charset="0"/>
                <a:cs typeface="Lato Light" panose="020F0502020204030203" pitchFamily="34" charset="0"/>
              </a:rPr>
              <a:t>5-fold cross validation </a:t>
            </a:r>
            <a:r>
              <a:rPr lang="ko-KR" altLang="en-US" sz="1600" b="1" dirty="0">
                <a:solidFill>
                  <a:srgbClr val="5454B8"/>
                </a:solidFill>
                <a:latin typeface="Verdana" panose="020B0604030504040204" pitchFamily="34" charset="0"/>
                <a:ea typeface="Verdana" panose="020B0604030504040204" pitchFamily="34" charset="0"/>
                <a:cs typeface="Lato Light" panose="020F0502020204030203" pitchFamily="34" charset="0"/>
              </a:rPr>
              <a:t>적용한 </a:t>
            </a:r>
            <a:r>
              <a:rPr lang="en-US" altLang="ko-KR" sz="1600" b="1" dirty="0">
                <a:solidFill>
                  <a:srgbClr val="5454B8"/>
                </a:solidFill>
                <a:latin typeface="Verdana" panose="020B0604030504040204" pitchFamily="34" charset="0"/>
                <a:ea typeface="Verdana" panose="020B0604030504040204" pitchFamily="34" charset="0"/>
                <a:cs typeface="Lato Light" panose="020F0502020204030203" pitchFamily="34" charset="0"/>
              </a:rPr>
              <a:t>CNN </a:t>
            </a:r>
            <a:r>
              <a:rPr lang="ko-KR" altLang="en-US" sz="1600" b="1" dirty="0">
                <a:solidFill>
                  <a:srgbClr val="5454B8"/>
                </a:solidFill>
                <a:latin typeface="Verdana" panose="020B0604030504040204" pitchFamily="34" charset="0"/>
                <a:cs typeface="Lato Light" panose="020F0502020204030203" pitchFamily="34" charset="0"/>
              </a:rPr>
              <a:t>모델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B814F5-887A-58C5-5B07-C2E5ED0DD71E}"/>
              </a:ext>
            </a:extLst>
          </p:cNvPr>
          <p:cNvSpPr txBox="1"/>
          <p:nvPr/>
        </p:nvSpPr>
        <p:spPr>
          <a:xfrm>
            <a:off x="11504645" y="6316980"/>
            <a:ext cx="359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10</a:t>
            </a:r>
            <a:endParaRPr lang="ko-KR" altLang="en-US" sz="12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21A5D5F-FE16-9241-374B-386C23422EC6}"/>
              </a:ext>
            </a:extLst>
          </p:cNvPr>
          <p:cNvGrpSpPr/>
          <p:nvPr/>
        </p:nvGrpSpPr>
        <p:grpSpPr>
          <a:xfrm>
            <a:off x="973469" y="4435625"/>
            <a:ext cx="4637021" cy="1819288"/>
            <a:chOff x="1034429" y="4020127"/>
            <a:chExt cx="4637021" cy="181928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0C99529-162E-22DC-CA2B-BA8EED845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4429" y="4020127"/>
              <a:ext cx="4637021" cy="117051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6F026DB-F2DA-008A-9C75-061E1638AD97}"/>
                </a:ext>
              </a:extLst>
            </p:cNvPr>
            <p:cNvGrpSpPr/>
            <p:nvPr/>
          </p:nvGrpSpPr>
          <p:grpSpPr>
            <a:xfrm>
              <a:off x="1831216" y="5377750"/>
              <a:ext cx="3347146" cy="461665"/>
              <a:chOff x="518279" y="4761383"/>
              <a:chExt cx="3347146" cy="46166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A63103-63C1-8F18-1DCB-BC08C6BA1AB0}"/>
                  </a:ext>
                </a:extLst>
              </p:cNvPr>
              <p:cNvSpPr txBox="1"/>
              <p:nvPr/>
            </p:nvSpPr>
            <p:spPr>
              <a:xfrm>
                <a:off x="721020" y="4761383"/>
                <a:ext cx="31444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0" i="0" u="none" strike="noStrike" dirty="0">
                    <a:solidFill>
                      <a:srgbClr val="000000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Dataset</a:t>
                </a:r>
                <a:r>
                  <a:rPr lang="ko-KR" altLang="en-US" sz="1200" b="0" i="0" u="none" strike="noStrike" dirty="0">
                    <a:solidFill>
                      <a:srgbClr val="000000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의 수가 많이 부족하였기에</a:t>
                </a:r>
                <a:endParaRPr lang="en-US" altLang="ko-KR" sz="1200" b="0" i="0" u="none" strike="noStrike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endParaRPr>
              </a:p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200" b="0" i="0" u="none" strike="noStrike" dirty="0">
                    <a:solidFill>
                      <a:srgbClr val="000000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 </a:t>
                </a:r>
                <a:r>
                  <a:rPr lang="en-US" altLang="ko-KR" sz="1200" b="0" i="0" u="none" strike="noStrike" dirty="0">
                    <a:solidFill>
                      <a:srgbClr val="000000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5-fold cross validation </a:t>
                </a:r>
                <a:r>
                  <a:rPr lang="ko-KR" altLang="en-US" sz="1200" b="0" i="0" u="none" strike="noStrike" dirty="0">
                    <a:solidFill>
                      <a:srgbClr val="000000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적용</a:t>
                </a:r>
                <a:endParaRPr lang="ko-KR" altLang="en-US" sz="1200" b="0" dirty="0">
                  <a:effectLst/>
                </a:endParaRP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B54EBAC-6C0C-E890-DFB8-CFB44BB4E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8279" y="4774128"/>
                <a:ext cx="202741" cy="202741"/>
              </a:xfrm>
              <a:prstGeom prst="rect">
                <a:avLst/>
              </a:prstGeom>
            </p:spPr>
          </p:pic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F10DEEA-5EE9-E1EF-9390-3859CC2B9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765901"/>
              </p:ext>
            </p:extLst>
          </p:nvPr>
        </p:nvGraphicFramePr>
        <p:xfrm>
          <a:off x="6502605" y="1097225"/>
          <a:ext cx="488315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55">
                  <a:extLst>
                    <a:ext uri="{9D8B030D-6E8A-4147-A177-3AD203B41FA5}">
                      <a16:colId xmlns:a16="http://schemas.microsoft.com/office/drawing/2014/main" val="2105185956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17200054"/>
                    </a:ext>
                  </a:extLst>
                </a:gridCol>
                <a:gridCol w="968692">
                  <a:extLst>
                    <a:ext uri="{9D8B030D-6E8A-4147-A177-3AD203B41FA5}">
                      <a16:colId xmlns:a16="http://schemas.microsoft.com/office/drawing/2014/main" val="3180534043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2604938354"/>
                    </a:ext>
                  </a:extLst>
                </a:gridCol>
                <a:gridCol w="851218">
                  <a:extLst>
                    <a:ext uri="{9D8B030D-6E8A-4147-A177-3AD203B41FA5}">
                      <a16:colId xmlns:a16="http://schemas.microsoft.com/office/drawing/2014/main" val="4146187833"/>
                    </a:ext>
                  </a:extLst>
                </a:gridCol>
              </a:tblGrid>
              <a:tr h="233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overview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contribution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System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cs typeface="Lato Light" panose="020F0502020204030203" pitchFamily="34" charset="0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model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rgbClr val="8D8D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Real-time segmentation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Expectation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546307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C4F582E-6529-151E-74A8-37DD0693B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68" y="2422375"/>
            <a:ext cx="4630875" cy="152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E1A930-5F4C-B322-B0A5-9EC0E44CB0D0}"/>
              </a:ext>
            </a:extLst>
          </p:cNvPr>
          <p:cNvSpPr txBox="1"/>
          <p:nvPr/>
        </p:nvSpPr>
        <p:spPr>
          <a:xfrm>
            <a:off x="889230" y="3979999"/>
            <a:ext cx="609600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https://medium.com/@zstern/k-fold-cross-validation-explained-5aeba90ebb3</a:t>
            </a:r>
          </a:p>
        </p:txBody>
      </p:sp>
      <p:cxnSp>
        <p:nvCxnSpPr>
          <p:cNvPr id="2" name="Straight Connector 6">
            <a:extLst>
              <a:ext uri="{FF2B5EF4-FFF2-40B4-BE49-F238E27FC236}">
                <a16:creationId xmlns:a16="http://schemas.microsoft.com/office/drawing/2014/main" id="{052DE6C7-5DBB-E01A-5E6D-A42BE4913FCE}"/>
              </a:ext>
            </a:extLst>
          </p:cNvPr>
          <p:cNvCxnSpPr>
            <a:cxnSpLocks/>
          </p:cNvCxnSpPr>
          <p:nvPr/>
        </p:nvCxnSpPr>
        <p:spPr>
          <a:xfrm>
            <a:off x="5954222" y="1989911"/>
            <a:ext cx="0" cy="4126503"/>
          </a:xfrm>
          <a:prstGeom prst="line">
            <a:avLst/>
          </a:prstGeom>
          <a:ln w="25400">
            <a:solidFill>
              <a:srgbClr val="8D8D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92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82701E-0592-C919-B933-7FB13A0B4CB0}"/>
              </a:ext>
            </a:extLst>
          </p:cNvPr>
          <p:cNvSpPr txBox="1"/>
          <p:nvPr/>
        </p:nvSpPr>
        <p:spPr>
          <a:xfrm>
            <a:off x="432618" y="373626"/>
            <a:ext cx="667610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rgbClr val="8D8DC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  <a:r>
              <a:rPr lang="en-US" altLang="ko-KR" b="1" dirty="0">
                <a:solidFill>
                  <a:srgbClr val="92D05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</a:t>
            </a:r>
            <a:r>
              <a:rPr lang="en-US" altLang="ko-KR" sz="25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System model </a:t>
            </a:r>
            <a:r>
              <a:rPr lang="en-US" altLang="ko-KR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– Test Bed Implementation</a:t>
            </a:r>
            <a:endParaRPr lang="ko-KR" altLang="en-US" sz="1200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0745619-40E9-7A21-CA11-F98FFCDF890C}"/>
              </a:ext>
            </a:extLst>
          </p:cNvPr>
          <p:cNvCxnSpPr>
            <a:cxnSpLocks/>
          </p:cNvCxnSpPr>
          <p:nvPr/>
        </p:nvCxnSpPr>
        <p:spPr>
          <a:xfrm>
            <a:off x="5506720" y="1018585"/>
            <a:ext cx="5879035" cy="0"/>
          </a:xfrm>
          <a:prstGeom prst="line">
            <a:avLst/>
          </a:prstGeom>
          <a:ln w="28575">
            <a:solidFill>
              <a:srgbClr val="8D8D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0F9CA-BE7B-4F80-DFC1-94365553FC2C}"/>
              </a:ext>
            </a:extLst>
          </p:cNvPr>
          <p:cNvGrpSpPr/>
          <p:nvPr/>
        </p:nvGrpSpPr>
        <p:grpSpPr>
          <a:xfrm>
            <a:off x="889574" y="4543109"/>
            <a:ext cx="3347146" cy="276999"/>
            <a:chOff x="518279" y="4761383"/>
            <a:chExt cx="3347146" cy="2769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8390A7-E648-A2C3-F126-89FB95544F67}"/>
                </a:ext>
              </a:extLst>
            </p:cNvPr>
            <p:cNvSpPr txBox="1"/>
            <p:nvPr/>
          </p:nvSpPr>
          <p:spPr>
            <a:xfrm>
              <a:off x="721020" y="4761383"/>
              <a:ext cx="314440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임의의 데이터셋 예측 결과 시각화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002EC56-5936-AD2A-15B2-9B298DD33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79" y="4774128"/>
              <a:ext cx="202741" cy="202741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C69739-7A77-77FF-9948-F83F7EEC3A4E}"/>
              </a:ext>
            </a:extLst>
          </p:cNvPr>
          <p:cNvGrpSpPr/>
          <p:nvPr/>
        </p:nvGrpSpPr>
        <p:grpSpPr>
          <a:xfrm>
            <a:off x="4727109" y="5500903"/>
            <a:ext cx="3347146" cy="276999"/>
            <a:chOff x="518279" y="4761383"/>
            <a:chExt cx="3347146" cy="2769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EC2727-1B7A-2275-1E03-69705769C395}"/>
                </a:ext>
              </a:extLst>
            </p:cNvPr>
            <p:cNvSpPr txBox="1"/>
            <p:nvPr/>
          </p:nvSpPr>
          <p:spPr>
            <a:xfrm>
              <a:off x="721020" y="4761383"/>
              <a:ext cx="314440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 bed implementation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(closed)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C64E3C-7776-FDCC-22FB-769558F95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79" y="4774128"/>
              <a:ext cx="202741" cy="202741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99D8E6F-D30C-60B6-826D-5C20F6FEC7CC}"/>
              </a:ext>
            </a:extLst>
          </p:cNvPr>
          <p:cNvGrpSpPr/>
          <p:nvPr/>
        </p:nvGrpSpPr>
        <p:grpSpPr>
          <a:xfrm>
            <a:off x="8545135" y="5500903"/>
            <a:ext cx="3347146" cy="276999"/>
            <a:chOff x="518279" y="4761383"/>
            <a:chExt cx="3347146" cy="2769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D6FE67-98DD-7CE2-730D-39402DD2F19F}"/>
                </a:ext>
              </a:extLst>
            </p:cNvPr>
            <p:cNvSpPr txBox="1"/>
            <p:nvPr/>
          </p:nvSpPr>
          <p:spPr>
            <a:xfrm>
              <a:off x="721020" y="4761383"/>
              <a:ext cx="314440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 bed implementation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(open)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511010C-E40B-9070-409A-E29899C1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79" y="4774128"/>
              <a:ext cx="202741" cy="202741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DE53D15-9A3F-6AAC-DF17-4F27E7D1C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7298" y="2331624"/>
            <a:ext cx="2250396" cy="234998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9A3B3E2-5823-9B77-FB01-6422DDDB48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8129" y="2331625"/>
            <a:ext cx="2160000" cy="23499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FF9159-EF90-43C9-6F94-D90D2C31AC1B}"/>
              </a:ext>
            </a:extLst>
          </p:cNvPr>
          <p:cNvSpPr txBox="1"/>
          <p:nvPr/>
        </p:nvSpPr>
        <p:spPr>
          <a:xfrm>
            <a:off x="2735840" y="1492158"/>
            <a:ext cx="6436764" cy="338554"/>
          </a:xfrm>
          <a:prstGeom prst="rect">
            <a:avLst/>
          </a:prstGeom>
          <a:pattFill prst="pct25">
            <a:fgClr>
              <a:srgbClr val="C4C4E6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5454B8"/>
                </a:solidFill>
                <a:latin typeface="Lato Light" panose="020F0502020204030203" pitchFamily="34" charset="0"/>
                <a:ea typeface="Verdana" panose="020B0604030504040204" pitchFamily="34" charset="0"/>
                <a:cs typeface="Lato Light" panose="020F0502020204030203" pitchFamily="34" charset="0"/>
              </a:rPr>
              <a:t>샘플 데이터셋의</a:t>
            </a:r>
            <a:r>
              <a:rPr lang="en-US" altLang="ko-KR" sz="1600" b="1" dirty="0">
                <a:solidFill>
                  <a:srgbClr val="5454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ko-KR" altLang="en-US" sz="1600" b="1" dirty="0">
                <a:solidFill>
                  <a:srgbClr val="5454B8"/>
                </a:solidFill>
                <a:latin typeface="Lato Light" panose="020F0502020204030203" pitchFamily="34" charset="0"/>
                <a:ea typeface="Verdana" panose="020B0604030504040204" pitchFamily="34" charset="0"/>
                <a:cs typeface="Lato Light" panose="020F0502020204030203" pitchFamily="34" charset="0"/>
              </a:rPr>
              <a:t>예측 결과 및 테스트 베드 구현</a:t>
            </a:r>
            <a:endParaRPr lang="ko-KR" altLang="en-US" sz="1600" b="1" dirty="0">
              <a:solidFill>
                <a:srgbClr val="5454B8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36" name="Straight Connector 6">
            <a:extLst>
              <a:ext uri="{FF2B5EF4-FFF2-40B4-BE49-F238E27FC236}">
                <a16:creationId xmlns:a16="http://schemas.microsoft.com/office/drawing/2014/main" id="{3BA79183-019E-4699-7DEC-A41E5713BEA8}"/>
              </a:ext>
            </a:extLst>
          </p:cNvPr>
          <p:cNvCxnSpPr>
            <a:cxnSpLocks/>
          </p:cNvCxnSpPr>
          <p:nvPr/>
        </p:nvCxnSpPr>
        <p:spPr>
          <a:xfrm>
            <a:off x="4117746" y="1983417"/>
            <a:ext cx="0" cy="4126503"/>
          </a:xfrm>
          <a:prstGeom prst="line">
            <a:avLst/>
          </a:prstGeom>
          <a:ln w="25400">
            <a:solidFill>
              <a:srgbClr val="8D8D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EDEF4838-569C-F9EA-B364-F4ECA333E4AB}"/>
              </a:ext>
            </a:extLst>
          </p:cNvPr>
          <p:cNvCxnSpPr>
            <a:cxnSpLocks/>
          </p:cNvCxnSpPr>
          <p:nvPr/>
        </p:nvCxnSpPr>
        <p:spPr>
          <a:xfrm>
            <a:off x="7955281" y="1949948"/>
            <a:ext cx="0" cy="4126503"/>
          </a:xfrm>
          <a:prstGeom prst="line">
            <a:avLst/>
          </a:prstGeom>
          <a:ln w="25400">
            <a:solidFill>
              <a:srgbClr val="8D8D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7EC271C-4465-65CC-06FC-2035FB608E92}"/>
              </a:ext>
            </a:extLst>
          </p:cNvPr>
          <p:cNvSpPr txBox="1"/>
          <p:nvPr/>
        </p:nvSpPr>
        <p:spPr>
          <a:xfrm>
            <a:off x="11504645" y="6316980"/>
            <a:ext cx="359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11</a:t>
            </a:r>
            <a:endParaRPr lang="ko-KR" alt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E61FF3-D685-158F-E820-1EA170870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20" y="2927972"/>
            <a:ext cx="2911180" cy="11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F4A1E31-0199-61E0-6998-FFAC85032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765901"/>
              </p:ext>
            </p:extLst>
          </p:nvPr>
        </p:nvGraphicFramePr>
        <p:xfrm>
          <a:off x="6502605" y="1097225"/>
          <a:ext cx="488315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55">
                  <a:extLst>
                    <a:ext uri="{9D8B030D-6E8A-4147-A177-3AD203B41FA5}">
                      <a16:colId xmlns:a16="http://schemas.microsoft.com/office/drawing/2014/main" val="2105185956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17200054"/>
                    </a:ext>
                  </a:extLst>
                </a:gridCol>
                <a:gridCol w="968692">
                  <a:extLst>
                    <a:ext uri="{9D8B030D-6E8A-4147-A177-3AD203B41FA5}">
                      <a16:colId xmlns:a16="http://schemas.microsoft.com/office/drawing/2014/main" val="3180534043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2604938354"/>
                    </a:ext>
                  </a:extLst>
                </a:gridCol>
                <a:gridCol w="851218">
                  <a:extLst>
                    <a:ext uri="{9D8B030D-6E8A-4147-A177-3AD203B41FA5}">
                      <a16:colId xmlns:a16="http://schemas.microsoft.com/office/drawing/2014/main" val="4146187833"/>
                    </a:ext>
                  </a:extLst>
                </a:gridCol>
              </a:tblGrid>
              <a:tr h="233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overview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contribution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System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cs typeface="Lato Light" panose="020F0502020204030203" pitchFamily="34" charset="0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model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rgbClr val="8D8D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Real-time segmentation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Expectation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546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237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82701E-0592-C919-B933-7FB13A0B4CB0}"/>
              </a:ext>
            </a:extLst>
          </p:cNvPr>
          <p:cNvSpPr txBox="1"/>
          <p:nvPr/>
        </p:nvSpPr>
        <p:spPr>
          <a:xfrm>
            <a:off x="432618" y="373626"/>
            <a:ext cx="667610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rgbClr val="8D8DC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  <a:r>
              <a:rPr lang="en-US" altLang="ko-KR" dirty="0">
                <a:solidFill>
                  <a:srgbClr val="92D05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altLang="ko-KR" dirty="0">
                <a:solidFill>
                  <a:srgbClr val="92D050"/>
                </a:solidFill>
              </a:rPr>
              <a:t> </a:t>
            </a:r>
            <a:r>
              <a:rPr lang="en-US" altLang="ko-KR" sz="25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System model </a:t>
            </a:r>
            <a:r>
              <a:rPr lang="en-US" altLang="ko-KR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– Model Accuracy</a:t>
            </a:r>
            <a:endParaRPr lang="ko-KR" altLang="en-US" sz="1200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0745619-40E9-7A21-CA11-F98FFCDF890C}"/>
              </a:ext>
            </a:extLst>
          </p:cNvPr>
          <p:cNvCxnSpPr>
            <a:cxnSpLocks/>
          </p:cNvCxnSpPr>
          <p:nvPr/>
        </p:nvCxnSpPr>
        <p:spPr>
          <a:xfrm>
            <a:off x="4739640" y="1018585"/>
            <a:ext cx="6646115" cy="0"/>
          </a:xfrm>
          <a:prstGeom prst="line">
            <a:avLst/>
          </a:prstGeom>
          <a:ln w="28575">
            <a:solidFill>
              <a:srgbClr val="8D8D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77547E-5B24-6A8F-F2D8-726D1F272A9F}"/>
              </a:ext>
            </a:extLst>
          </p:cNvPr>
          <p:cNvSpPr txBox="1"/>
          <p:nvPr/>
        </p:nvSpPr>
        <p:spPr>
          <a:xfrm>
            <a:off x="2735840" y="1456015"/>
            <a:ext cx="6436764" cy="338554"/>
          </a:xfrm>
          <a:prstGeom prst="rect">
            <a:avLst/>
          </a:prstGeom>
          <a:pattFill prst="pct25">
            <a:fgClr>
              <a:srgbClr val="C4C4E6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5454B8"/>
                </a:solidFill>
                <a:latin typeface="Verdana" panose="020B0604030504040204" pitchFamily="34" charset="0"/>
                <a:ea typeface="Verdana" panose="020B0604030504040204" pitchFamily="34" charset="0"/>
                <a:cs typeface="Lato Light" panose="020F0502020204030203" pitchFamily="34" charset="0"/>
              </a:rPr>
              <a:t>모든 </a:t>
            </a:r>
            <a:r>
              <a:rPr lang="en-US" altLang="ko-KR" sz="1600" b="1" dirty="0">
                <a:solidFill>
                  <a:srgbClr val="5454B8"/>
                </a:solidFill>
                <a:latin typeface="Verdana" panose="020B0604030504040204" pitchFamily="34" charset="0"/>
                <a:ea typeface="Verdana" panose="020B0604030504040204" pitchFamily="34" charset="0"/>
                <a:cs typeface="Lato Light" panose="020F0502020204030203" pitchFamily="34" charset="0"/>
              </a:rPr>
              <a:t>Dataset</a:t>
            </a:r>
            <a:r>
              <a:rPr lang="ko-KR" altLang="en-US" sz="1600" b="1" dirty="0">
                <a:solidFill>
                  <a:srgbClr val="5454B8"/>
                </a:solidFill>
                <a:latin typeface="Verdana" panose="020B0604030504040204" pitchFamily="34" charset="0"/>
                <a:ea typeface="Verdana" panose="020B0604030504040204" pitchFamily="34" charset="0"/>
                <a:cs typeface="Lato Light" panose="020F0502020204030203" pitchFamily="34" charset="0"/>
              </a:rPr>
              <a:t>을 적용시킨 모델의 학습 결과</a:t>
            </a:r>
            <a:endParaRPr lang="ko-KR" altLang="en-US" sz="1600" b="1" dirty="0">
              <a:solidFill>
                <a:srgbClr val="5454B8"/>
              </a:solidFill>
              <a:latin typeface="Verdana" panose="020B0604030504040204" pitchFamily="34" charset="0"/>
              <a:cs typeface="Lato Light" panose="020F050202020403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B1237A-CC91-E8F7-A84F-ECD226D1755C}"/>
              </a:ext>
            </a:extLst>
          </p:cNvPr>
          <p:cNvSpPr txBox="1"/>
          <p:nvPr/>
        </p:nvSpPr>
        <p:spPr>
          <a:xfrm>
            <a:off x="11504645" y="6316980"/>
            <a:ext cx="359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12</a:t>
            </a:r>
            <a:endParaRPr lang="ko-KR" altLang="en-US" sz="12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2206984-4530-4BB6-37ED-540CBF864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765901"/>
              </p:ext>
            </p:extLst>
          </p:nvPr>
        </p:nvGraphicFramePr>
        <p:xfrm>
          <a:off x="6502605" y="1097225"/>
          <a:ext cx="488315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55">
                  <a:extLst>
                    <a:ext uri="{9D8B030D-6E8A-4147-A177-3AD203B41FA5}">
                      <a16:colId xmlns:a16="http://schemas.microsoft.com/office/drawing/2014/main" val="2105185956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17200054"/>
                    </a:ext>
                  </a:extLst>
                </a:gridCol>
                <a:gridCol w="968692">
                  <a:extLst>
                    <a:ext uri="{9D8B030D-6E8A-4147-A177-3AD203B41FA5}">
                      <a16:colId xmlns:a16="http://schemas.microsoft.com/office/drawing/2014/main" val="3180534043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2604938354"/>
                    </a:ext>
                  </a:extLst>
                </a:gridCol>
                <a:gridCol w="851218">
                  <a:extLst>
                    <a:ext uri="{9D8B030D-6E8A-4147-A177-3AD203B41FA5}">
                      <a16:colId xmlns:a16="http://schemas.microsoft.com/office/drawing/2014/main" val="4146187833"/>
                    </a:ext>
                  </a:extLst>
                </a:gridCol>
              </a:tblGrid>
              <a:tr h="233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overview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contribution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System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cs typeface="Lato Light" panose="020F0502020204030203" pitchFamily="34" charset="0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model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rgbClr val="8D8D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Real-time segmentation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Expectation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546307"/>
                  </a:ext>
                </a:extLst>
              </a:tr>
            </a:tbl>
          </a:graphicData>
        </a:graphic>
      </p:graphicFrame>
      <p:pic>
        <p:nvPicPr>
          <p:cNvPr id="14" name="Picture 2">
            <a:extLst>
              <a:ext uri="{FF2B5EF4-FFF2-40B4-BE49-F238E27FC236}">
                <a16:creationId xmlns:a16="http://schemas.microsoft.com/office/drawing/2014/main" id="{DFA01520-76D1-A467-AA84-85499001E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709" y="5144100"/>
            <a:ext cx="2408398" cy="95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B56C22CC-3505-67A3-66DC-F1BC0C5390DB}"/>
              </a:ext>
            </a:extLst>
          </p:cNvPr>
          <p:cNvGrpSpPr/>
          <p:nvPr/>
        </p:nvGrpSpPr>
        <p:grpSpPr>
          <a:xfrm>
            <a:off x="7900582" y="2595447"/>
            <a:ext cx="3604063" cy="3149766"/>
            <a:chOff x="7256974" y="2887850"/>
            <a:chExt cx="4078172" cy="356391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A9F02D2-3AB1-4BDD-1CF5-645152AD0B49}"/>
                </a:ext>
              </a:extLst>
            </p:cNvPr>
            <p:cNvGrpSpPr/>
            <p:nvPr/>
          </p:nvGrpSpPr>
          <p:grpSpPr>
            <a:xfrm>
              <a:off x="7988000" y="6174767"/>
              <a:ext cx="3347146" cy="276999"/>
              <a:chOff x="518279" y="4761383"/>
              <a:chExt cx="3347146" cy="27699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ED94DF-CD53-0EC6-2828-BA85101EFAD7}"/>
                  </a:ext>
                </a:extLst>
              </p:cNvPr>
              <p:cNvSpPr txBox="1"/>
              <p:nvPr/>
            </p:nvSpPr>
            <p:spPr>
              <a:xfrm>
                <a:off x="721020" y="4761383"/>
                <a:ext cx="314440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/>
                  <a:t>Fold 1 has best accuracy!</a:t>
                </a:r>
                <a:endParaRPr lang="ko-KR" altLang="en-US" sz="1200" dirty="0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AE57AFA-480C-EB54-A360-10D3709B3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8279" y="4774128"/>
                <a:ext cx="202741" cy="202741"/>
              </a:xfrm>
              <a:prstGeom prst="rect">
                <a:avLst/>
              </a:prstGeom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6C10B06-568F-C8BE-0D37-32E55367D408}"/>
                </a:ext>
              </a:extLst>
            </p:cNvPr>
            <p:cNvGrpSpPr/>
            <p:nvPr/>
          </p:nvGrpSpPr>
          <p:grpSpPr>
            <a:xfrm>
              <a:off x="7256974" y="2887850"/>
              <a:ext cx="3472797" cy="3245150"/>
              <a:chOff x="7256974" y="2887850"/>
              <a:chExt cx="3472797" cy="3245150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C43DA2E-9857-77D1-8DF6-0869BF42550C}"/>
                  </a:ext>
                </a:extLst>
              </p:cNvPr>
              <p:cNvGrpSpPr/>
              <p:nvPr/>
            </p:nvGrpSpPr>
            <p:grpSpPr>
              <a:xfrm>
                <a:off x="7280736" y="2887850"/>
                <a:ext cx="3449035" cy="3245150"/>
                <a:chOff x="6263920" y="1797867"/>
                <a:chExt cx="4959746" cy="4479848"/>
              </a:xfrm>
            </p:grpSpPr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3BF82742-6347-CD9C-5D92-8AF8EF319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89966" y="1797867"/>
                  <a:ext cx="2933700" cy="2990850"/>
                </a:xfrm>
                <a:prstGeom prst="rect">
                  <a:avLst/>
                </a:prstGeom>
              </p:spPr>
            </p:pic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E7ADB22C-B02E-4564-6B11-11396A1D50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85469" y="2169817"/>
                  <a:ext cx="2933700" cy="2990850"/>
                </a:xfrm>
                <a:prstGeom prst="rect">
                  <a:avLst/>
                </a:prstGeom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55632BCC-7C51-E15B-5D49-63ECA8996D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80972" y="2540717"/>
                  <a:ext cx="2933700" cy="2990850"/>
                </a:xfrm>
                <a:prstGeom prst="rect">
                  <a:avLst/>
                </a:prstGeom>
              </p:spPr>
            </p:pic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9891DE48-E3BD-2FC0-F7F6-144ED6B221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79260" y="2929255"/>
                  <a:ext cx="2933700" cy="2990850"/>
                </a:xfrm>
                <a:prstGeom prst="rect">
                  <a:avLst/>
                </a:prstGeom>
              </p:spPr>
            </p:pic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4EC1515C-3238-86AF-F6FB-2454B1DFA5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63920" y="3286865"/>
                  <a:ext cx="2933700" cy="2990850"/>
                </a:xfrm>
                <a:prstGeom prst="rect">
                  <a:avLst/>
                </a:prstGeom>
              </p:spPr>
            </p:pic>
          </p:grpSp>
          <p:sp>
            <p:nvSpPr>
              <p:cNvPr id="39" name="순서도: 연결자 38">
                <a:extLst>
                  <a:ext uri="{FF2B5EF4-FFF2-40B4-BE49-F238E27FC236}">
                    <a16:creationId xmlns:a16="http://schemas.microsoft.com/office/drawing/2014/main" id="{3CF1ACD8-18B2-30CC-FA86-1FCA8DAA0F3B}"/>
                  </a:ext>
                </a:extLst>
              </p:cNvPr>
              <p:cNvSpPr/>
              <p:nvPr/>
            </p:nvSpPr>
            <p:spPr>
              <a:xfrm>
                <a:off x="7256974" y="3924696"/>
                <a:ext cx="2063873" cy="2003027"/>
              </a:xfrm>
              <a:prstGeom prst="flowChartConnector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 w="28575"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B582CE7-13C1-8309-E1AF-955045E36F62}"/>
              </a:ext>
            </a:extLst>
          </p:cNvPr>
          <p:cNvGrpSpPr/>
          <p:nvPr/>
        </p:nvGrpSpPr>
        <p:grpSpPr>
          <a:xfrm>
            <a:off x="930362" y="2642138"/>
            <a:ext cx="4374825" cy="2343661"/>
            <a:chOff x="810078" y="2483946"/>
            <a:chExt cx="4374825" cy="234366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AFF0A92-48BF-8C59-2690-DBF6E267A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033" y="2554340"/>
              <a:ext cx="4218916" cy="2273267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44FBC6A-4D2F-61B5-0957-530BBD953E0E}"/>
                </a:ext>
              </a:extLst>
            </p:cNvPr>
            <p:cNvSpPr/>
            <p:nvPr/>
          </p:nvSpPr>
          <p:spPr>
            <a:xfrm>
              <a:off x="810078" y="2483946"/>
              <a:ext cx="4374825" cy="494785"/>
            </a:xfrm>
            <a:prstGeom prst="rect">
              <a:avLst/>
            </a:prstGeom>
            <a:solidFill>
              <a:srgbClr val="FF0000">
                <a:alpha val="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B5418FC-656C-3FF9-4569-1D14EE97AD51}"/>
              </a:ext>
            </a:extLst>
          </p:cNvPr>
          <p:cNvCxnSpPr>
            <a:cxnSpLocks/>
          </p:cNvCxnSpPr>
          <p:nvPr/>
        </p:nvCxnSpPr>
        <p:spPr>
          <a:xfrm>
            <a:off x="5458754" y="3058301"/>
            <a:ext cx="2441828" cy="732658"/>
          </a:xfrm>
          <a:prstGeom prst="straightConnector1">
            <a:avLst/>
          </a:prstGeom>
          <a:ln w="28575">
            <a:solidFill>
              <a:srgbClr val="7B7B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B15D4FC-B73A-B509-9C2E-31ED874B114E}"/>
              </a:ext>
            </a:extLst>
          </p:cNvPr>
          <p:cNvCxnSpPr>
            <a:cxnSpLocks/>
          </p:cNvCxnSpPr>
          <p:nvPr/>
        </p:nvCxnSpPr>
        <p:spPr>
          <a:xfrm flipV="1">
            <a:off x="7244559" y="4294208"/>
            <a:ext cx="1158661" cy="1085707"/>
          </a:xfrm>
          <a:prstGeom prst="straightConnector1">
            <a:avLst/>
          </a:prstGeom>
          <a:ln w="57150">
            <a:solidFill>
              <a:srgbClr val="8D8D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FBFF644-F619-6391-5B8D-A51974C4A2EA}"/>
              </a:ext>
            </a:extLst>
          </p:cNvPr>
          <p:cNvCxnSpPr>
            <a:cxnSpLocks/>
          </p:cNvCxnSpPr>
          <p:nvPr/>
        </p:nvCxnSpPr>
        <p:spPr>
          <a:xfrm flipV="1">
            <a:off x="6183318" y="5144100"/>
            <a:ext cx="2798636" cy="208262"/>
          </a:xfrm>
          <a:prstGeom prst="straightConnector1">
            <a:avLst/>
          </a:prstGeom>
          <a:ln w="57150">
            <a:solidFill>
              <a:srgbClr val="8D8D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926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83268" y="2708803"/>
            <a:ext cx="6025463" cy="1440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b="1" dirty="0">
                <a:solidFill>
                  <a:srgbClr val="8D8DC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</a:p>
          <a:p>
            <a:pPr>
              <a:lnSpc>
                <a:spcPct val="80000"/>
              </a:lnSpc>
            </a:pPr>
            <a:r>
              <a:rPr lang="en-US" sz="4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Real-time segmentation</a:t>
            </a:r>
          </a:p>
        </p:txBody>
      </p:sp>
    </p:spTree>
    <p:extLst>
      <p:ext uri="{BB962C8B-B14F-4D97-AF65-F5344CB8AC3E}">
        <p14:creationId xmlns:p14="http://schemas.microsoft.com/office/powerpoint/2010/main" val="356082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F5580AB-54D9-71D3-A722-B1B9126F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16" y="2022684"/>
            <a:ext cx="5431534" cy="4073651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5966E25-397F-BFF4-A7E4-0DB902199276}"/>
              </a:ext>
            </a:extLst>
          </p:cNvPr>
          <p:cNvCxnSpPr>
            <a:cxnSpLocks/>
            <a:stCxn id="65" idx="6"/>
          </p:cNvCxnSpPr>
          <p:nvPr/>
        </p:nvCxnSpPr>
        <p:spPr>
          <a:xfrm>
            <a:off x="6264388" y="3932903"/>
            <a:ext cx="76567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FF1469-6E1D-AE04-0CCE-D7A2CA864819}"/>
              </a:ext>
            </a:extLst>
          </p:cNvPr>
          <p:cNvCxnSpPr>
            <a:cxnSpLocks/>
          </p:cNvCxnSpPr>
          <p:nvPr/>
        </p:nvCxnSpPr>
        <p:spPr>
          <a:xfrm flipV="1">
            <a:off x="2674374" y="2409394"/>
            <a:ext cx="0" cy="10805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D4DC900-57A7-E5C1-AE16-5F1CA09F12B9}"/>
              </a:ext>
            </a:extLst>
          </p:cNvPr>
          <p:cNvCxnSpPr>
            <a:cxnSpLocks/>
          </p:cNvCxnSpPr>
          <p:nvPr/>
        </p:nvCxnSpPr>
        <p:spPr>
          <a:xfrm>
            <a:off x="2674374" y="2409394"/>
            <a:ext cx="435569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1D3CB20-8D40-AF22-EB96-DA51820318AD}"/>
              </a:ext>
            </a:extLst>
          </p:cNvPr>
          <p:cNvSpPr txBox="1"/>
          <p:nvPr/>
        </p:nvSpPr>
        <p:spPr>
          <a:xfrm>
            <a:off x="7230787" y="2240117"/>
            <a:ext cx="1979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5E25"/>
                </a:solidFill>
                <a:latin typeface="Verdana" panose="020B0604030504040204" pitchFamily="34" charset="0"/>
                <a:cs typeface="Lato Light" panose="020F0502020204030203" pitchFamily="34" charset="0"/>
              </a:rPr>
              <a:t>Webcam</a:t>
            </a:r>
            <a:endParaRPr lang="ko-KR" altLang="en-US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5BF6EE-DECC-6515-6C44-75413F126D87}"/>
              </a:ext>
            </a:extLst>
          </p:cNvPr>
          <p:cNvSpPr txBox="1"/>
          <p:nvPr/>
        </p:nvSpPr>
        <p:spPr>
          <a:xfrm>
            <a:off x="7230787" y="3763625"/>
            <a:ext cx="1979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5E25"/>
                </a:solidFill>
                <a:latin typeface="Verdana" panose="020B0604030504040204" pitchFamily="34" charset="0"/>
                <a:cs typeface="Lato Light" panose="020F0502020204030203" pitchFamily="34" charset="0"/>
              </a:rPr>
              <a:t>Speaker</a:t>
            </a:r>
            <a:endParaRPr lang="ko-KR" altLang="en-US" sz="1600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08E3790A-796D-F17A-B410-8F01C979B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368" y="2022684"/>
            <a:ext cx="1979162" cy="1017457"/>
          </a:xfrm>
          <a:prstGeom prst="rect">
            <a:avLst/>
          </a:prstGeom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BA15DCB-D41C-9190-E6BE-E58837A6CC36}"/>
              </a:ext>
            </a:extLst>
          </p:cNvPr>
          <p:cNvCxnSpPr>
            <a:cxnSpLocks/>
          </p:cNvCxnSpPr>
          <p:nvPr/>
        </p:nvCxnSpPr>
        <p:spPr>
          <a:xfrm>
            <a:off x="6096000" y="5242464"/>
            <a:ext cx="93406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5C7DEB8-C3A5-8324-751D-2B9A999AD238}"/>
              </a:ext>
            </a:extLst>
          </p:cNvPr>
          <p:cNvSpPr txBox="1"/>
          <p:nvPr/>
        </p:nvSpPr>
        <p:spPr>
          <a:xfrm>
            <a:off x="7264918" y="5071574"/>
            <a:ext cx="1979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5E25"/>
                </a:solidFill>
                <a:latin typeface="Verdana" panose="020B0604030504040204" pitchFamily="34" charset="0"/>
                <a:cs typeface="Lato Light" panose="020F0502020204030203" pitchFamily="34" charset="0"/>
              </a:rPr>
              <a:t>Laptop</a:t>
            </a:r>
            <a:endParaRPr lang="ko-KR" altLang="en-US" sz="1600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454EA697-7C7E-5453-119F-D4891DFF0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966" y="4754541"/>
            <a:ext cx="1938000" cy="154106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DAC0AA0-1F4E-9FCC-E145-D06C8419F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561" y="3541775"/>
            <a:ext cx="2782925" cy="745155"/>
          </a:xfrm>
          <a:prstGeom prst="rect">
            <a:avLst/>
          </a:prstGeom>
        </p:spPr>
      </p:pic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139D3B2D-8FE9-394F-032E-9B3A12CBE2FB}"/>
              </a:ext>
            </a:extLst>
          </p:cNvPr>
          <p:cNvSpPr/>
          <p:nvPr/>
        </p:nvSpPr>
        <p:spPr>
          <a:xfrm>
            <a:off x="2369976" y="3539891"/>
            <a:ext cx="569167" cy="51054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37E726F4-29F3-89C2-9B85-AB8B486F2E32}"/>
              </a:ext>
            </a:extLst>
          </p:cNvPr>
          <p:cNvSpPr/>
          <p:nvPr/>
        </p:nvSpPr>
        <p:spPr>
          <a:xfrm>
            <a:off x="4155715" y="3677628"/>
            <a:ext cx="2108673" cy="510549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EEECCE-7182-54DF-C9CA-27DE78682A56}"/>
              </a:ext>
            </a:extLst>
          </p:cNvPr>
          <p:cNvSpPr txBox="1"/>
          <p:nvPr/>
        </p:nvSpPr>
        <p:spPr>
          <a:xfrm>
            <a:off x="11504645" y="6316980"/>
            <a:ext cx="359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14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86289-6172-9267-5B95-F2EE4195BF1E}"/>
              </a:ext>
            </a:extLst>
          </p:cNvPr>
          <p:cNvSpPr txBox="1"/>
          <p:nvPr/>
        </p:nvSpPr>
        <p:spPr>
          <a:xfrm>
            <a:off x="432618" y="373626"/>
            <a:ext cx="667610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rgbClr val="FF7F5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  <a:r>
              <a:rPr lang="en-US" altLang="ko-KR" b="1" dirty="0">
                <a:solidFill>
                  <a:srgbClr val="92D05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</a:t>
            </a:r>
            <a:r>
              <a:rPr lang="en-US" altLang="ko-KR" sz="25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Real-time segmentation </a:t>
            </a:r>
            <a:r>
              <a:rPr lang="en-US" altLang="ko-KR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– What we used</a:t>
            </a:r>
            <a:endParaRPr lang="ko-KR" altLang="en-US" sz="1200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0745619-40E9-7A21-CA11-F98FFCDF890C}"/>
              </a:ext>
            </a:extLst>
          </p:cNvPr>
          <p:cNvCxnSpPr>
            <a:cxnSpLocks/>
          </p:cNvCxnSpPr>
          <p:nvPr/>
        </p:nvCxnSpPr>
        <p:spPr>
          <a:xfrm>
            <a:off x="5857240" y="1018585"/>
            <a:ext cx="5528515" cy="0"/>
          </a:xfrm>
          <a:prstGeom prst="line">
            <a:avLst/>
          </a:prstGeom>
          <a:ln w="28575">
            <a:solidFill>
              <a:srgbClr val="FF7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747701A-CB5D-1E33-2BEE-A82958C79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477850"/>
              </p:ext>
            </p:extLst>
          </p:nvPr>
        </p:nvGraphicFramePr>
        <p:xfrm>
          <a:off x="6502605" y="1097225"/>
          <a:ext cx="488315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55">
                  <a:extLst>
                    <a:ext uri="{9D8B030D-6E8A-4147-A177-3AD203B41FA5}">
                      <a16:colId xmlns:a16="http://schemas.microsoft.com/office/drawing/2014/main" val="2105185956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17200054"/>
                    </a:ext>
                  </a:extLst>
                </a:gridCol>
                <a:gridCol w="968692">
                  <a:extLst>
                    <a:ext uri="{9D8B030D-6E8A-4147-A177-3AD203B41FA5}">
                      <a16:colId xmlns:a16="http://schemas.microsoft.com/office/drawing/2014/main" val="3180534043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2604938354"/>
                    </a:ext>
                  </a:extLst>
                </a:gridCol>
                <a:gridCol w="851218">
                  <a:extLst>
                    <a:ext uri="{9D8B030D-6E8A-4147-A177-3AD203B41FA5}">
                      <a16:colId xmlns:a16="http://schemas.microsoft.com/office/drawing/2014/main" val="4146187833"/>
                    </a:ext>
                  </a:extLst>
                </a:gridCol>
              </a:tblGrid>
              <a:tr h="233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overview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contribution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System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cs typeface="Lato Light" panose="020F0502020204030203" pitchFamily="34" charset="0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model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Real-time segmentation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rgbClr val="FFAC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Expectation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546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688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82701E-0592-C919-B933-7FB13A0B4CB0}"/>
              </a:ext>
            </a:extLst>
          </p:cNvPr>
          <p:cNvSpPr txBox="1"/>
          <p:nvPr/>
        </p:nvSpPr>
        <p:spPr>
          <a:xfrm>
            <a:off x="432618" y="373626"/>
            <a:ext cx="667610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rgbClr val="FF7F5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  <a:r>
              <a:rPr lang="en-US" altLang="ko-KR" b="1" dirty="0">
                <a:solidFill>
                  <a:srgbClr val="92D05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</a:t>
            </a:r>
            <a:r>
              <a:rPr lang="en-US" altLang="ko-KR" sz="25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Real-time segmentation </a:t>
            </a:r>
            <a:r>
              <a:rPr lang="en-US" altLang="ko-KR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– Flow</a:t>
            </a:r>
            <a:r>
              <a:rPr lang="ko-KR" altLang="en-US" sz="1600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altLang="ko-KR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chart / Video</a:t>
            </a:r>
            <a:endParaRPr lang="ko-KR" altLang="en-US" sz="1200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0745619-40E9-7A21-CA11-F98FFCDF890C}"/>
              </a:ext>
            </a:extLst>
          </p:cNvPr>
          <p:cNvCxnSpPr>
            <a:cxnSpLocks/>
          </p:cNvCxnSpPr>
          <p:nvPr/>
        </p:nvCxnSpPr>
        <p:spPr>
          <a:xfrm>
            <a:off x="6223000" y="1018585"/>
            <a:ext cx="5162755" cy="0"/>
          </a:xfrm>
          <a:prstGeom prst="line">
            <a:avLst/>
          </a:prstGeom>
          <a:ln w="28575">
            <a:solidFill>
              <a:srgbClr val="FF7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녹화_2023_11_09_11_53_36_420">
            <a:hlinkClick r:id="" action="ppaction://media"/>
            <a:extLst>
              <a:ext uri="{FF2B5EF4-FFF2-40B4-BE49-F238E27FC236}">
                <a16:creationId xmlns:a16="http://schemas.microsoft.com/office/drawing/2014/main" id="{73AAA961-55F2-D66D-6AA9-26EECD5844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13028" y="2115519"/>
            <a:ext cx="3606308" cy="3461770"/>
          </a:xfrm>
          <a:prstGeom prst="rect">
            <a:avLst/>
          </a:prstGeom>
        </p:spPr>
      </p:pic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B6B71563-F3A8-041B-E8E2-CE6495438023}"/>
              </a:ext>
            </a:extLst>
          </p:cNvPr>
          <p:cNvSpPr/>
          <p:nvPr/>
        </p:nvSpPr>
        <p:spPr>
          <a:xfrm>
            <a:off x="5379968" y="3470143"/>
            <a:ext cx="1432064" cy="980308"/>
          </a:xfrm>
          <a:prstGeom prst="rightArrow">
            <a:avLst/>
          </a:prstGeom>
          <a:solidFill>
            <a:srgbClr val="FF7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5F4E300-C048-D90B-43D6-B1770295DDF8}"/>
              </a:ext>
            </a:extLst>
          </p:cNvPr>
          <p:cNvGrpSpPr/>
          <p:nvPr/>
        </p:nvGrpSpPr>
        <p:grpSpPr>
          <a:xfrm>
            <a:off x="7667277" y="5962929"/>
            <a:ext cx="3347146" cy="276999"/>
            <a:chOff x="518279" y="4761383"/>
            <a:chExt cx="3347146" cy="27699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A53F0C8-E59A-1860-D5C7-1B70D0BF8737}"/>
                </a:ext>
              </a:extLst>
            </p:cNvPr>
            <p:cNvSpPr txBox="1"/>
            <p:nvPr/>
          </p:nvSpPr>
          <p:spPr>
            <a:xfrm>
              <a:off x="721020" y="4761383"/>
              <a:ext cx="314440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0" i="0" dirty="0">
                  <a:solidFill>
                    <a:srgbClr val="0F0F0F"/>
                  </a:solidFill>
                  <a:effectLst/>
                  <a:latin typeface="Söhne"/>
                </a:rPr>
                <a:t>실시간 눈 상태 감지 및 경고 시스템</a:t>
              </a:r>
              <a:r>
                <a:rPr lang="ko-KR" altLang="en-US" sz="1200" dirty="0"/>
                <a:t> </a:t>
              </a: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E124ED6-46B0-F13E-A15C-89E26B28A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279" y="4774128"/>
              <a:ext cx="202741" cy="202741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B000B3-824F-92C3-566A-C1858329A5EF}"/>
              </a:ext>
            </a:extLst>
          </p:cNvPr>
          <p:cNvGrpSpPr/>
          <p:nvPr/>
        </p:nvGrpSpPr>
        <p:grpSpPr>
          <a:xfrm>
            <a:off x="1585308" y="1957411"/>
            <a:ext cx="4966630" cy="4359569"/>
            <a:chOff x="1453220" y="1452880"/>
            <a:chExt cx="5069746" cy="4787048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5D3AA09-045E-E6B1-F4BE-0EE86CF30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53220" y="1452880"/>
              <a:ext cx="1823970" cy="4787048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9EC874C-CA22-EFDA-769E-42C9D46AD521}"/>
                </a:ext>
              </a:extLst>
            </p:cNvPr>
            <p:cNvGrpSpPr/>
            <p:nvPr/>
          </p:nvGrpSpPr>
          <p:grpSpPr>
            <a:xfrm>
              <a:off x="3175820" y="5962929"/>
              <a:ext cx="3347146" cy="276999"/>
              <a:chOff x="518279" y="4761383"/>
              <a:chExt cx="3347146" cy="276999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59A3AF-5D05-5DF7-6FA4-2D5BF37C9FC7}"/>
                  </a:ext>
                </a:extLst>
              </p:cNvPr>
              <p:cNvSpPr txBox="1"/>
              <p:nvPr/>
            </p:nvSpPr>
            <p:spPr>
              <a:xfrm>
                <a:off x="721020" y="4761383"/>
                <a:ext cx="314440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/>
                  <a:t>알고리즘 개략도</a:t>
                </a: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A1962E3F-A543-7C87-CA16-444FEBB57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279" y="4774128"/>
                <a:ext cx="202741" cy="202741"/>
              </a:xfrm>
              <a:prstGeom prst="rect">
                <a:avLst/>
              </a:prstGeom>
            </p:spPr>
          </p:pic>
        </p:grp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70275792-DE39-11B5-DE9C-B7AB888ACD5C}"/>
                </a:ext>
              </a:extLst>
            </p:cNvPr>
            <p:cNvCxnSpPr>
              <a:cxnSpLocks/>
            </p:cNvCxnSpPr>
            <p:nvPr/>
          </p:nvCxnSpPr>
          <p:spPr>
            <a:xfrm>
              <a:off x="2994787" y="2816352"/>
              <a:ext cx="53460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8779936-4BF3-5818-608C-BC4E9A2F170E}"/>
                </a:ext>
              </a:extLst>
            </p:cNvPr>
            <p:cNvSpPr txBox="1"/>
            <p:nvPr/>
          </p:nvSpPr>
          <p:spPr>
            <a:xfrm>
              <a:off x="3474078" y="2693241"/>
              <a:ext cx="14495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&lt;</a:t>
              </a:r>
              <a:r>
                <a:rPr lang="ko-KR" altLang="en-US" sz="900" dirty="0"/>
                <a:t>졸음 판단 시작</a:t>
              </a:r>
              <a:r>
                <a:rPr lang="en-US" altLang="ko-KR" sz="900" dirty="0"/>
                <a:t>&gt;</a:t>
              </a:r>
              <a:endParaRPr lang="ko-KR" altLang="en-US" sz="900" dirty="0"/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4A5A6E24-1340-504A-7E99-92F3E55F6792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66" y="3805764"/>
              <a:ext cx="27815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023FECD-CC8A-382A-322B-47AD1B6991A7}"/>
                </a:ext>
              </a:extLst>
            </p:cNvPr>
            <p:cNvSpPr txBox="1"/>
            <p:nvPr/>
          </p:nvSpPr>
          <p:spPr>
            <a:xfrm>
              <a:off x="3095267" y="3690348"/>
              <a:ext cx="14495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&lt;</a:t>
              </a:r>
              <a:r>
                <a:rPr lang="ko-KR" altLang="en-US" sz="900" dirty="0"/>
                <a:t>조는 시간 </a:t>
              </a:r>
              <a:r>
                <a:rPr lang="en-US" altLang="ko-KR" sz="900" dirty="0"/>
                <a:t>2</a:t>
              </a:r>
              <a:r>
                <a:rPr lang="ko-KR" altLang="en-US" sz="900" dirty="0"/>
                <a:t>초 가정</a:t>
              </a:r>
              <a:r>
                <a:rPr lang="en-US" altLang="ko-KR" sz="900" dirty="0"/>
                <a:t>&gt;</a:t>
              </a:r>
              <a:endParaRPr lang="ko-KR" altLang="en-US" sz="900" dirty="0"/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F307B457-7209-42A2-CDDC-9B3D9464A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7666" y="4526280"/>
              <a:ext cx="338294" cy="10904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BCA7327-FCE5-929A-711F-D03C19C95087}"/>
                </a:ext>
              </a:extLst>
            </p:cNvPr>
            <p:cNvSpPr txBox="1"/>
            <p:nvPr/>
          </p:nvSpPr>
          <p:spPr>
            <a:xfrm>
              <a:off x="3171571" y="4404492"/>
              <a:ext cx="15528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&lt;</a:t>
              </a:r>
              <a:r>
                <a:rPr lang="ko-KR" altLang="en-US" sz="900" dirty="0"/>
                <a:t>졸다가 </a:t>
              </a:r>
              <a:r>
                <a:rPr lang="ko-KR" altLang="en-US" sz="900" dirty="0" err="1"/>
                <a:t>경보음</a:t>
              </a:r>
              <a:r>
                <a:rPr lang="ko-KR" altLang="en-US" sz="900" dirty="0"/>
                <a:t> 듣고 깸</a:t>
              </a:r>
              <a:r>
                <a:rPr lang="en-US" altLang="ko-KR" sz="900" dirty="0"/>
                <a:t>&gt;</a:t>
              </a:r>
              <a:endParaRPr lang="ko-KR" altLang="en-US" sz="900" dirty="0"/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C06D0D56-77E3-77D9-175E-8749AC78C2FB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67" y="5431364"/>
              <a:ext cx="25308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FB7300F-CDFA-870A-B79A-F29535FB1938}"/>
                </a:ext>
              </a:extLst>
            </p:cNvPr>
            <p:cNvSpPr txBox="1"/>
            <p:nvPr/>
          </p:nvSpPr>
          <p:spPr>
            <a:xfrm>
              <a:off x="3264127" y="5315948"/>
              <a:ext cx="14495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&lt;</a:t>
              </a:r>
              <a:r>
                <a:rPr lang="ko-KR" altLang="en-US" sz="900" dirty="0"/>
                <a:t>졸음을 깨우기 위함</a:t>
              </a:r>
              <a:r>
                <a:rPr lang="en-US" altLang="ko-KR" sz="900" dirty="0"/>
                <a:t>&gt;</a:t>
              </a:r>
              <a:endParaRPr lang="ko-KR" altLang="en-US" sz="9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B1F5EC8-8EB4-72EC-ED4C-4550F798D03A}"/>
              </a:ext>
            </a:extLst>
          </p:cNvPr>
          <p:cNvSpPr txBox="1"/>
          <p:nvPr/>
        </p:nvSpPr>
        <p:spPr>
          <a:xfrm>
            <a:off x="2775905" y="1445110"/>
            <a:ext cx="6436764" cy="338554"/>
          </a:xfrm>
          <a:prstGeom prst="rect">
            <a:avLst/>
          </a:prstGeom>
          <a:pattFill prst="pct25">
            <a:fgClr>
              <a:srgbClr val="FFB89F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5E25"/>
                </a:solidFill>
                <a:latin typeface="Verdana" panose="020B0604030504040204" pitchFamily="34" charset="0"/>
                <a:cs typeface="Lato Light" panose="020F0502020204030203" pitchFamily="34" charset="0"/>
              </a:rPr>
              <a:t>학습된 모델을 기반으로 한 </a:t>
            </a:r>
            <a:r>
              <a:rPr lang="en-US" altLang="ko-KR" sz="1600" b="1" dirty="0">
                <a:solidFill>
                  <a:srgbClr val="FF5E25"/>
                </a:solidFill>
                <a:latin typeface="Verdana" panose="020B0604030504040204" pitchFamily="34" charset="0"/>
                <a:ea typeface="Verdana" panose="020B0604030504040204" pitchFamily="34" charset="0"/>
                <a:cs typeface="Lato Light" panose="020F0502020204030203" pitchFamily="34" charset="0"/>
              </a:rPr>
              <a:t>Real-time segmentation</a:t>
            </a:r>
            <a:r>
              <a:rPr lang="ko-KR" altLang="en-US" sz="1600" b="1" dirty="0">
                <a:solidFill>
                  <a:srgbClr val="FF5E25"/>
                </a:solidFill>
                <a:latin typeface="Verdana" panose="020B0604030504040204" pitchFamily="34" charset="0"/>
                <a:cs typeface="Lato Light" panose="020F0502020204030203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36E6E-A8E3-2D7E-2600-5C7492BCB041}"/>
              </a:ext>
            </a:extLst>
          </p:cNvPr>
          <p:cNvSpPr txBox="1"/>
          <p:nvPr/>
        </p:nvSpPr>
        <p:spPr>
          <a:xfrm>
            <a:off x="11504645" y="6316980"/>
            <a:ext cx="359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15</a:t>
            </a:r>
            <a:endParaRPr lang="ko-KR" altLang="en-US" sz="12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1E82CF-75F1-3DAD-CFA9-380012C22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746362"/>
              </p:ext>
            </p:extLst>
          </p:nvPr>
        </p:nvGraphicFramePr>
        <p:xfrm>
          <a:off x="6502605" y="1097225"/>
          <a:ext cx="488315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55">
                  <a:extLst>
                    <a:ext uri="{9D8B030D-6E8A-4147-A177-3AD203B41FA5}">
                      <a16:colId xmlns:a16="http://schemas.microsoft.com/office/drawing/2014/main" val="2105185956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17200054"/>
                    </a:ext>
                  </a:extLst>
                </a:gridCol>
                <a:gridCol w="968692">
                  <a:extLst>
                    <a:ext uri="{9D8B030D-6E8A-4147-A177-3AD203B41FA5}">
                      <a16:colId xmlns:a16="http://schemas.microsoft.com/office/drawing/2014/main" val="3180534043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2604938354"/>
                    </a:ext>
                  </a:extLst>
                </a:gridCol>
                <a:gridCol w="851218">
                  <a:extLst>
                    <a:ext uri="{9D8B030D-6E8A-4147-A177-3AD203B41FA5}">
                      <a16:colId xmlns:a16="http://schemas.microsoft.com/office/drawing/2014/main" val="4146187833"/>
                    </a:ext>
                  </a:extLst>
                </a:gridCol>
              </a:tblGrid>
              <a:tr h="233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overview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contribution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System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cs typeface="Lato Light" panose="020F0502020204030203" pitchFamily="34" charset="0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model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Real-time segmentation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rgbClr val="FFAC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Expectation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546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623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74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8D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11718" y="2708803"/>
            <a:ext cx="2968563" cy="1440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b="1" dirty="0">
                <a:solidFill>
                  <a:srgbClr val="FF7F5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</a:p>
          <a:p>
            <a:pPr algn="ctr">
              <a:lnSpc>
                <a:spcPct val="80000"/>
              </a:lnSpc>
            </a:pPr>
            <a:r>
              <a:rPr lang="en-US" sz="4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Expectation</a:t>
            </a:r>
          </a:p>
        </p:txBody>
      </p:sp>
    </p:spTree>
    <p:extLst>
      <p:ext uri="{BB962C8B-B14F-4D97-AF65-F5344CB8AC3E}">
        <p14:creationId xmlns:p14="http://schemas.microsoft.com/office/powerpoint/2010/main" val="355544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BFAD47E-40A6-3378-B7AE-11047E306F61}"/>
              </a:ext>
            </a:extLst>
          </p:cNvPr>
          <p:cNvGrpSpPr/>
          <p:nvPr/>
        </p:nvGrpSpPr>
        <p:grpSpPr>
          <a:xfrm>
            <a:off x="912378" y="1962346"/>
            <a:ext cx="10111221" cy="3537325"/>
            <a:chOff x="912379" y="1962347"/>
            <a:chExt cx="7571222" cy="2862771"/>
          </a:xfrm>
        </p:grpSpPr>
        <p:grpSp>
          <p:nvGrpSpPr>
            <p:cNvPr id="11" name="Group 32">
              <a:extLst>
                <a:ext uri="{FF2B5EF4-FFF2-40B4-BE49-F238E27FC236}">
                  <a16:creationId xmlns:a16="http://schemas.microsoft.com/office/drawing/2014/main" id="{B848D816-1428-4A61-1622-4AF73225D1CA}"/>
                </a:ext>
              </a:extLst>
            </p:cNvPr>
            <p:cNvGrpSpPr/>
            <p:nvPr/>
          </p:nvGrpSpPr>
          <p:grpSpPr>
            <a:xfrm>
              <a:off x="912379" y="3248745"/>
              <a:ext cx="7571222" cy="1576373"/>
              <a:chOff x="1790700" y="4840958"/>
              <a:chExt cx="8511609" cy="2498329"/>
            </a:xfrm>
          </p:grpSpPr>
          <p:grpSp>
            <p:nvGrpSpPr>
              <p:cNvPr id="12" name="Group 13">
                <a:extLst>
                  <a:ext uri="{FF2B5EF4-FFF2-40B4-BE49-F238E27FC236}">
                    <a16:creationId xmlns:a16="http://schemas.microsoft.com/office/drawing/2014/main" id="{A7154265-E8BE-B956-3D7B-9D8835C5FACA}"/>
                  </a:ext>
                </a:extLst>
              </p:cNvPr>
              <p:cNvGrpSpPr/>
              <p:nvPr/>
            </p:nvGrpSpPr>
            <p:grpSpPr>
              <a:xfrm>
                <a:off x="1790700" y="4976597"/>
                <a:ext cx="2796260" cy="2072634"/>
                <a:chOff x="1790700" y="2395895"/>
                <a:chExt cx="2796260" cy="2072634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B13AC5D-EAF0-DBDE-4240-A2E048CAF8E2}"/>
                    </a:ext>
                  </a:extLst>
                </p:cNvPr>
                <p:cNvSpPr txBox="1"/>
                <p:nvPr/>
              </p:nvSpPr>
              <p:spPr>
                <a:xfrm>
                  <a:off x="2714662" y="2395895"/>
                  <a:ext cx="1754372" cy="271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ko-KR" altLang="en-US" b="1" i="0" u="none" strike="noStrike" dirty="0">
                      <a:solidFill>
                        <a:srgbClr val="8D8DCF"/>
                      </a:solidFill>
                      <a:effectLst/>
                      <a:latin typeface="+mn-ea"/>
                      <a:cs typeface="Lato Light" panose="020F0502020204030203" pitchFamily="34" charset="0"/>
                    </a:rPr>
                    <a:t>기술적 측면</a:t>
                  </a:r>
                  <a:endParaRPr lang="en-US" b="1" spc="200" dirty="0">
                    <a:solidFill>
                      <a:srgbClr val="8D8DCF"/>
                    </a:solidFill>
                    <a:latin typeface="+mn-ea"/>
                    <a:cs typeface="Lato Light" panose="020F0502020204030203" pitchFamily="34" charset="0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E9FA34C-1BF3-B83D-CBDC-E10497280335}"/>
                    </a:ext>
                  </a:extLst>
                </p:cNvPr>
                <p:cNvSpPr txBox="1"/>
                <p:nvPr/>
              </p:nvSpPr>
              <p:spPr>
                <a:xfrm>
                  <a:off x="2714661" y="2815432"/>
                  <a:ext cx="1872299" cy="1653097"/>
                </a:xfrm>
                <a:prstGeom prst="rect">
                  <a:avLst/>
                </a:prstGeom>
                <a:noFill/>
              </p:spPr>
              <p:txBody>
                <a:bodyPr wrap="square" lIns="0" tIns="0" rIns="91440" bIns="0" rtlCol="0">
                  <a:spAutoFit/>
                </a:bodyPr>
                <a:lstStyle/>
                <a:p>
                  <a:pPr algn="just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ko-KR" altLang="en-US" sz="1200" b="1" dirty="0">
                      <a:solidFill>
                        <a:srgbClr val="5454B8"/>
                      </a:solidFill>
                      <a:latin typeface="+mn-ea"/>
                      <a:cs typeface="Lato Light" panose="020F0502020204030203" pitchFamily="34" charset="0"/>
                    </a:rPr>
                    <a:t>실시간 경고 시스템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Lato Light" panose="020F0502020204030203" pitchFamily="34" charset="0"/>
                    </a:rPr>
                    <a:t>: </a:t>
                  </a:r>
                </a:p>
                <a:p>
                  <a:pPr algn="just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ko-KR" altLang="en-US" sz="1200" b="0" i="0" u="none" strike="noStrike" dirty="0">
                      <a:solidFill>
                        <a:srgbClr val="3F3F3F"/>
                      </a:solidFill>
                      <a:effectLst/>
                      <a:latin typeface="Lato" panose="020F0502020204030203" pitchFamily="34" charset="0"/>
                    </a:rPr>
                    <a:t>졸음 및 주의력 감소 시</a:t>
                  </a:r>
                  <a:r>
                    <a:rPr lang="en-US" altLang="ko-KR" sz="1200" b="0" i="0" u="none" strike="noStrike" dirty="0">
                      <a:solidFill>
                        <a:srgbClr val="3F3F3F"/>
                      </a:solidFill>
                      <a:effectLst/>
                      <a:latin typeface="Lato" panose="020F0502020204030203" pitchFamily="34" charset="0"/>
                    </a:rPr>
                    <a:t>,</a:t>
                  </a:r>
                  <a:r>
                    <a:rPr lang="ko-KR" altLang="en-US" sz="1200" b="0" i="0" u="none" strike="noStrike" dirty="0">
                      <a:solidFill>
                        <a:srgbClr val="3F3F3F"/>
                      </a:solidFill>
                      <a:effectLst/>
                      <a:latin typeface="Lato" panose="020F0502020204030203" pitchFamily="34" charset="0"/>
                    </a:rPr>
                    <a:t> 실시간 경고를 제공하여</a:t>
                  </a:r>
                  <a:r>
                    <a:rPr lang="ko-KR" altLang="en-US" sz="1200" dirty="0">
                      <a:solidFill>
                        <a:srgbClr val="3F3F3F"/>
                      </a:solidFill>
                      <a:latin typeface="Lato" panose="020F0502020204030203" pitchFamily="34" charset="0"/>
                    </a:rPr>
                    <a:t> </a:t>
                  </a:r>
                  <a:r>
                    <a:rPr lang="ko-KR" altLang="en-US" sz="1200" b="0" i="0" u="none" strike="noStrike" dirty="0">
                      <a:solidFill>
                        <a:srgbClr val="3F3F3F"/>
                      </a:solidFill>
                      <a:effectLst/>
                      <a:latin typeface="Lato" panose="020F0502020204030203" pitchFamily="34" charset="0"/>
                    </a:rPr>
                    <a:t>운전자의 즉각적인 반응 촉진하여 안전한 운전 환경 조성 </a:t>
                  </a:r>
                  <a:r>
                    <a:rPr lang="ko-KR" altLang="en-US" sz="1200" dirty="0">
                      <a:solidFill>
                        <a:srgbClr val="3F3F3F"/>
                      </a:solidFill>
                      <a:latin typeface="Lato" panose="020F0502020204030203" pitchFamily="34" charset="0"/>
                    </a:rPr>
                    <a:t>가능</a:t>
                  </a:r>
                  <a:r>
                    <a:rPr lang="en-US" altLang="ko-KR" sz="1200" b="0" i="0" u="none" strike="noStrike" dirty="0">
                      <a:solidFill>
                        <a:srgbClr val="3F3F3F"/>
                      </a:solidFill>
                      <a:effectLst/>
                      <a:latin typeface="Lato" panose="020F0502020204030203" pitchFamily="34" charset="0"/>
                    </a:rPr>
                    <a:t>.</a:t>
                  </a:r>
                  <a:endPara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Lato Light" panose="020F0502020204030203" pitchFamily="34" charset="0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1345644-4552-6ECE-5B98-080B4C08F394}"/>
                    </a:ext>
                  </a:extLst>
                </p:cNvPr>
                <p:cNvSpPr txBox="1"/>
                <p:nvPr/>
              </p:nvSpPr>
              <p:spPr>
                <a:xfrm>
                  <a:off x="1790700" y="2395895"/>
                  <a:ext cx="778329" cy="4219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sz="2800" b="1" dirty="0">
                      <a:solidFill>
                        <a:srgbClr val="8D8DCF"/>
                      </a:solidFill>
                      <a:latin typeface="+mn-ea"/>
                      <a:cs typeface="Lato Light" panose="020F0502020204030203" pitchFamily="34" charset="0"/>
                    </a:rPr>
                    <a:t>01</a:t>
                  </a:r>
                </a:p>
              </p:txBody>
            </p:sp>
            <p:cxnSp>
              <p:nvCxnSpPr>
                <p:cNvPr id="27" name="Straight Connector 17">
                  <a:extLst>
                    <a:ext uri="{FF2B5EF4-FFF2-40B4-BE49-F238E27FC236}">
                      <a16:creationId xmlns:a16="http://schemas.microsoft.com/office/drawing/2014/main" id="{1F30D296-5146-3441-EFF1-E9843B62D1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71058" y="2417667"/>
                  <a:ext cx="0" cy="1068602"/>
                </a:xfrm>
                <a:prstGeom prst="line">
                  <a:avLst/>
                </a:prstGeom>
                <a:ln w="25400">
                  <a:solidFill>
                    <a:srgbClr val="8D8DC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8">
                <a:extLst>
                  <a:ext uri="{FF2B5EF4-FFF2-40B4-BE49-F238E27FC236}">
                    <a16:creationId xmlns:a16="http://schemas.microsoft.com/office/drawing/2014/main" id="{338D6500-484C-EA3F-FA70-99A079248E56}"/>
                  </a:ext>
                </a:extLst>
              </p:cNvPr>
              <p:cNvGrpSpPr/>
              <p:nvPr/>
            </p:nvGrpSpPr>
            <p:grpSpPr>
              <a:xfrm>
                <a:off x="4707337" y="4900520"/>
                <a:ext cx="2723277" cy="2071143"/>
                <a:chOff x="1741204" y="2319818"/>
                <a:chExt cx="2723277" cy="2071143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047BFCD-3CD2-8BA3-C548-D76711BF8BF0}"/>
                    </a:ext>
                  </a:extLst>
                </p:cNvPr>
                <p:cNvSpPr txBox="1"/>
                <p:nvPr/>
              </p:nvSpPr>
              <p:spPr>
                <a:xfrm>
                  <a:off x="2665166" y="2319818"/>
                  <a:ext cx="1754372" cy="271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ko-KR" altLang="en-US" b="1" spc="200" dirty="0">
                      <a:solidFill>
                        <a:srgbClr val="8D8DCF"/>
                      </a:solidFill>
                      <a:latin typeface="+mn-ea"/>
                      <a:cs typeface="Lato Light" panose="020F0502020204030203" pitchFamily="34" charset="0"/>
                    </a:rPr>
                    <a:t>경제적 측면</a:t>
                  </a:r>
                  <a:r>
                    <a:rPr lang="en-US" altLang="ko-KR" b="1" spc="200" dirty="0">
                      <a:solidFill>
                        <a:srgbClr val="8D8DCF"/>
                      </a:solidFill>
                      <a:latin typeface="+mn-ea"/>
                      <a:cs typeface="Lato Light" panose="020F0502020204030203" pitchFamily="34" charset="0"/>
                    </a:rPr>
                    <a:t>	</a:t>
                  </a:r>
                  <a:endParaRPr lang="en-US" b="1" spc="200" dirty="0">
                    <a:solidFill>
                      <a:srgbClr val="8D8DCF"/>
                    </a:solidFill>
                    <a:latin typeface="+mn-ea"/>
                    <a:cs typeface="Lato Light" panose="020F0502020204030203" pitchFamily="34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2323B6-D0D9-77DA-3504-40F01BE3E429}"/>
                    </a:ext>
                  </a:extLst>
                </p:cNvPr>
                <p:cNvSpPr txBox="1"/>
                <p:nvPr/>
              </p:nvSpPr>
              <p:spPr>
                <a:xfrm>
                  <a:off x="2689404" y="2739354"/>
                  <a:ext cx="1775077" cy="1651607"/>
                </a:xfrm>
                <a:prstGeom prst="rect">
                  <a:avLst/>
                </a:prstGeom>
                <a:noFill/>
              </p:spPr>
              <p:txBody>
                <a:bodyPr wrap="square" lIns="0" tIns="0" rIns="91440" bIns="0" rtlCol="0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rgbClr val="5454B8"/>
                      </a:solidFill>
                      <a:latin typeface="+mn-ea"/>
                      <a:cs typeface="Lato Light" panose="020F0502020204030203" pitchFamily="34" charset="0"/>
                    </a:rPr>
                    <a:t>범용적인 솔루션 제공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Lato Light" panose="020F0502020204030203" pitchFamily="34" charset="0"/>
                    </a:rPr>
                    <a:t>:</a:t>
                  </a:r>
                  <a:r>
                    <a:rPr lang="ko-KR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Lato Light" panose="020F0502020204030203" pitchFamily="34" charset="0"/>
                    </a:rPr>
                    <a:t> </a:t>
                  </a:r>
                  <a:endPara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Lato Light" panose="020F0502020204030203" pitchFamily="34" charset="0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Lato Light" panose="020F0502020204030203" pitchFamily="34" charset="0"/>
                    </a:rPr>
                    <a:t>고가의 장비나 복잡한 설치 과정 없이 기존 카메라와 컴퓨터 하드웨어를 활용함으로써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Lato Light" panose="020F0502020204030203" pitchFamily="34" charset="0"/>
                    </a:rPr>
                    <a:t>, </a:t>
                  </a:r>
                  <a:r>
                    <a:rPr lang="ko-KR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Lato Light" panose="020F0502020204030203" pitchFamily="34" charset="0"/>
                    </a:rPr>
                    <a:t>진입장벽을 낮춤</a:t>
                  </a:r>
                  <a:r>
                    <a: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Lato Light" panose="020F0502020204030203" pitchFamily="34" charset="0"/>
                    </a:rPr>
                    <a:t>.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689AFFE-04AB-4F0F-A33C-E36074A98CFE}"/>
                    </a:ext>
                  </a:extLst>
                </p:cNvPr>
                <p:cNvSpPr txBox="1"/>
                <p:nvPr/>
              </p:nvSpPr>
              <p:spPr>
                <a:xfrm>
                  <a:off x="1741204" y="2319818"/>
                  <a:ext cx="778329" cy="4219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sz="2800" b="1" dirty="0">
                      <a:solidFill>
                        <a:srgbClr val="8D8DCF"/>
                      </a:solidFill>
                      <a:latin typeface="+mn-ea"/>
                      <a:cs typeface="Lato Light" panose="020F0502020204030203" pitchFamily="34" charset="0"/>
                    </a:rPr>
                    <a:t>02</a:t>
                  </a: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9270F3C-A433-E712-FC31-18F19B0D0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21562" y="2341590"/>
                  <a:ext cx="0" cy="1068602"/>
                </a:xfrm>
                <a:prstGeom prst="line">
                  <a:avLst/>
                </a:prstGeom>
                <a:ln w="25400">
                  <a:solidFill>
                    <a:srgbClr val="8D8DC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23">
                <a:extLst>
                  <a:ext uri="{FF2B5EF4-FFF2-40B4-BE49-F238E27FC236}">
                    <a16:creationId xmlns:a16="http://schemas.microsoft.com/office/drawing/2014/main" id="{B0E24FFC-D05B-4354-5C2E-3F2F864A87BB}"/>
                  </a:ext>
                </a:extLst>
              </p:cNvPr>
              <p:cNvGrpSpPr/>
              <p:nvPr/>
            </p:nvGrpSpPr>
            <p:grpSpPr>
              <a:xfrm>
                <a:off x="7623974" y="4840958"/>
                <a:ext cx="2678335" cy="2498329"/>
                <a:chOff x="1691708" y="2260256"/>
                <a:chExt cx="2678335" cy="2498329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EA84BEF-2C3F-1440-07CD-AB0E1E865CFA}"/>
                    </a:ext>
                  </a:extLst>
                </p:cNvPr>
                <p:cNvSpPr txBox="1"/>
                <p:nvPr/>
              </p:nvSpPr>
              <p:spPr>
                <a:xfrm>
                  <a:off x="2615671" y="2260256"/>
                  <a:ext cx="1754372" cy="271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ko-KR" altLang="en-US" b="1" spc="200" dirty="0">
                      <a:solidFill>
                        <a:srgbClr val="8D8DCF"/>
                      </a:solidFill>
                      <a:latin typeface="+mn-ea"/>
                      <a:cs typeface="Lato Light" panose="020F0502020204030203" pitchFamily="34" charset="0"/>
                    </a:rPr>
                    <a:t>활용 방안</a:t>
                  </a:r>
                  <a:endParaRPr lang="en-US" b="1" spc="200" dirty="0">
                    <a:solidFill>
                      <a:srgbClr val="8D8DCF"/>
                    </a:solidFill>
                    <a:latin typeface="+mn-ea"/>
                    <a:cs typeface="Lato Light" panose="020F0502020204030203" pitchFamily="34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3E9BF1-331D-521D-3D1B-5A80B0DA5572}"/>
                    </a:ext>
                  </a:extLst>
                </p:cNvPr>
                <p:cNvSpPr txBox="1"/>
                <p:nvPr/>
              </p:nvSpPr>
              <p:spPr>
                <a:xfrm>
                  <a:off x="2614918" y="2672667"/>
                  <a:ext cx="1754372" cy="2085918"/>
                </a:xfrm>
                <a:prstGeom prst="rect">
                  <a:avLst/>
                </a:prstGeom>
                <a:noFill/>
              </p:spPr>
              <p:txBody>
                <a:bodyPr wrap="square" lIns="0" tIns="0" rIns="91440" bIns="0" rtlCol="0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ko-KR" altLang="en-US" sz="1200" b="1" i="0" dirty="0">
                      <a:solidFill>
                        <a:srgbClr val="5454B8"/>
                      </a:solidFill>
                      <a:effectLst/>
                      <a:latin typeface="+mn-ea"/>
                      <a:cs typeface="Lato Light" panose="020F0502020204030203" pitchFamily="34" charset="0"/>
                    </a:rPr>
                    <a:t>다양한 차량</a:t>
                  </a:r>
                  <a:r>
                    <a:rPr lang="ko-KR" altLang="en-US" sz="1200" b="1" dirty="0">
                      <a:solidFill>
                        <a:srgbClr val="5454B8"/>
                      </a:solidFill>
                      <a:latin typeface="+mn-ea"/>
                      <a:cs typeface="Lato Light" panose="020F0502020204030203" pitchFamily="34" charset="0"/>
                    </a:rPr>
                    <a:t>에</a:t>
                  </a:r>
                  <a:r>
                    <a:rPr lang="ko-KR" altLang="en-US" sz="1200" b="1" i="0" dirty="0">
                      <a:solidFill>
                        <a:srgbClr val="5454B8"/>
                      </a:solidFill>
                      <a:effectLst/>
                      <a:latin typeface="+mn-ea"/>
                      <a:cs typeface="Lato Light" panose="020F0502020204030203" pitchFamily="34" charset="0"/>
                    </a:rPr>
                    <a:t> 적용 가능</a:t>
                  </a:r>
                  <a:r>
                    <a:rPr lang="en-US" altLang="ko-KR" sz="1200" b="0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+mn-ea"/>
                      <a:cs typeface="Lato Light" panose="020F0502020204030203" pitchFamily="34" charset="0"/>
                    </a:rPr>
                    <a:t>: </a:t>
                  </a:r>
                </a:p>
                <a:p>
                  <a:pPr algn="just">
                    <a:lnSpc>
                      <a:spcPct val="150000"/>
                    </a:lnSpc>
                  </a:pPr>
                  <a:r>
                    <a:rPr lang="ko-KR" altLang="en-US" sz="1200" b="0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+mn-ea"/>
                      <a:cs typeface="Lato Light" panose="020F0502020204030203" pitchFamily="34" charset="0"/>
                    </a:rPr>
                    <a:t>기술의 범용성으로 인해 다양한 차량 모델에 적용</a:t>
                  </a:r>
                  <a:r>
                    <a:rPr lang="en-US" altLang="ko-KR" sz="1200" b="0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+mn-ea"/>
                      <a:cs typeface="Lato Light" panose="020F0502020204030203" pitchFamily="34" charset="0"/>
                    </a:rPr>
                    <a:t> </a:t>
                  </a:r>
                  <a:r>
                    <a:rPr lang="ko-KR" altLang="en-US" sz="1200" b="0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+mn-ea"/>
                      <a:cs typeface="Lato Light" panose="020F0502020204030203" pitchFamily="34" charset="0"/>
                    </a:rPr>
                    <a:t>가능하고 또한</a:t>
                  </a:r>
                  <a:r>
                    <a:rPr lang="en-US" altLang="ko-KR" sz="1200" b="0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+mn-ea"/>
                      <a:cs typeface="Lato Light" panose="020F0502020204030203" pitchFamily="34" charset="0"/>
                    </a:rPr>
                    <a:t>, </a:t>
                  </a:r>
                  <a:r>
                    <a:rPr lang="ko-KR" altLang="en-US" sz="1200" b="0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+mn-ea"/>
                      <a:cs typeface="Lato Light" panose="020F0502020204030203" pitchFamily="34" charset="0"/>
                    </a:rPr>
                    <a:t>고급 차량에 한정될 뿐만 아니라 보편적인 차량에도 효과적으로 구현 가능</a:t>
                  </a:r>
                  <a:r>
                    <a:rPr lang="en-US" altLang="ko-KR" sz="1200" b="0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+mn-ea"/>
                      <a:cs typeface="Lato Light" panose="020F0502020204030203" pitchFamily="34" charset="0"/>
                    </a:rPr>
                    <a:t>.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1C8AABD-EB46-CD90-2331-AC49B07F1FA1}"/>
                    </a:ext>
                  </a:extLst>
                </p:cNvPr>
                <p:cNvSpPr txBox="1"/>
                <p:nvPr/>
              </p:nvSpPr>
              <p:spPr>
                <a:xfrm>
                  <a:off x="1691708" y="2260256"/>
                  <a:ext cx="778329" cy="42198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sz="2800" b="1" dirty="0">
                      <a:solidFill>
                        <a:srgbClr val="8D8DCF"/>
                      </a:solidFill>
                      <a:latin typeface="+mn-ea"/>
                      <a:cs typeface="Lato Light" panose="020F0502020204030203" pitchFamily="34" charset="0"/>
                    </a:rPr>
                    <a:t>03</a:t>
                  </a:r>
                </a:p>
              </p:txBody>
            </p:sp>
            <p:cxnSp>
              <p:nvCxnSpPr>
                <p:cNvPr id="19" name="Straight Connector 27">
                  <a:extLst>
                    <a:ext uri="{FF2B5EF4-FFF2-40B4-BE49-F238E27FC236}">
                      <a16:creationId xmlns:a16="http://schemas.microsoft.com/office/drawing/2014/main" id="{4F283640-CBE4-EF00-828C-890BD472DA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72067" y="2282028"/>
                  <a:ext cx="0" cy="1068602"/>
                </a:xfrm>
                <a:prstGeom prst="line">
                  <a:avLst/>
                </a:prstGeom>
                <a:ln w="25400">
                  <a:solidFill>
                    <a:srgbClr val="8D8DC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7569" y="1962347"/>
              <a:ext cx="1036739" cy="111228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1968" y="1962347"/>
              <a:ext cx="1036739" cy="111228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3159" y="1962347"/>
              <a:ext cx="1036739" cy="111228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5452E21-33CE-2438-771A-8E214D4CAAB5}"/>
              </a:ext>
            </a:extLst>
          </p:cNvPr>
          <p:cNvSpPr txBox="1"/>
          <p:nvPr/>
        </p:nvSpPr>
        <p:spPr>
          <a:xfrm>
            <a:off x="11504645" y="6316980"/>
            <a:ext cx="359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17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8BA8AF-63E0-BD69-A093-B4E69C8A894C}"/>
              </a:ext>
            </a:extLst>
          </p:cNvPr>
          <p:cNvSpPr txBox="1"/>
          <p:nvPr/>
        </p:nvSpPr>
        <p:spPr>
          <a:xfrm>
            <a:off x="432618" y="373626"/>
            <a:ext cx="667610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rgbClr val="8D8DC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  <a:r>
              <a:rPr lang="en-US" altLang="ko-KR" dirty="0">
                <a:solidFill>
                  <a:srgbClr val="92D05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altLang="ko-KR" dirty="0">
                <a:solidFill>
                  <a:srgbClr val="8D8DCF"/>
                </a:solidFill>
              </a:rPr>
              <a:t> </a:t>
            </a:r>
            <a:r>
              <a:rPr lang="en-US" altLang="ko-KR" sz="25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Expectation </a:t>
            </a:r>
            <a:r>
              <a:rPr lang="en-US" altLang="ko-KR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– </a:t>
            </a:r>
            <a:r>
              <a:rPr lang="ko-KR" alt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활용방안 및 기대효과</a:t>
            </a:r>
            <a:endParaRPr lang="ko-KR" altLang="en-US" sz="1200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0745619-40E9-7A21-CA11-F98FFCDF890C}"/>
              </a:ext>
            </a:extLst>
          </p:cNvPr>
          <p:cNvCxnSpPr>
            <a:cxnSpLocks/>
          </p:cNvCxnSpPr>
          <p:nvPr/>
        </p:nvCxnSpPr>
        <p:spPr>
          <a:xfrm>
            <a:off x="4963160" y="1018585"/>
            <a:ext cx="6422595" cy="0"/>
          </a:xfrm>
          <a:prstGeom prst="line">
            <a:avLst/>
          </a:prstGeom>
          <a:ln w="28575">
            <a:solidFill>
              <a:srgbClr val="8D8D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B783724-4C54-7AA5-1C87-9983F1254DD0}"/>
              </a:ext>
            </a:extLst>
          </p:cNvPr>
          <p:cNvGraphicFramePr>
            <a:graphicFrameLocks noGrp="1"/>
          </p:cNvGraphicFramePr>
          <p:nvPr/>
        </p:nvGraphicFramePr>
        <p:xfrm>
          <a:off x="6502605" y="1097225"/>
          <a:ext cx="488315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55">
                  <a:extLst>
                    <a:ext uri="{9D8B030D-6E8A-4147-A177-3AD203B41FA5}">
                      <a16:colId xmlns:a16="http://schemas.microsoft.com/office/drawing/2014/main" val="2105185956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17200054"/>
                    </a:ext>
                  </a:extLst>
                </a:gridCol>
                <a:gridCol w="968692">
                  <a:extLst>
                    <a:ext uri="{9D8B030D-6E8A-4147-A177-3AD203B41FA5}">
                      <a16:colId xmlns:a16="http://schemas.microsoft.com/office/drawing/2014/main" val="3180534043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2604938354"/>
                    </a:ext>
                  </a:extLst>
                </a:gridCol>
                <a:gridCol w="851218">
                  <a:extLst>
                    <a:ext uri="{9D8B030D-6E8A-4147-A177-3AD203B41FA5}">
                      <a16:colId xmlns:a16="http://schemas.microsoft.com/office/drawing/2014/main" val="4146187833"/>
                    </a:ext>
                  </a:extLst>
                </a:gridCol>
              </a:tblGrid>
              <a:tr h="233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overview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contribution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System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cs typeface="Lato Light" panose="020F0502020204030203" pitchFamily="34" charset="0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model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Real-time segmentation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Expectation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rgbClr val="8D8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546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4405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452E21-33CE-2438-771A-8E214D4CAAB5}"/>
              </a:ext>
            </a:extLst>
          </p:cNvPr>
          <p:cNvSpPr txBox="1"/>
          <p:nvPr/>
        </p:nvSpPr>
        <p:spPr>
          <a:xfrm>
            <a:off x="11504645" y="6316980"/>
            <a:ext cx="359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18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EF6E1B-F67B-580B-7CAA-AD1A9EE9D7A1}"/>
              </a:ext>
            </a:extLst>
          </p:cNvPr>
          <p:cNvSpPr txBox="1"/>
          <p:nvPr/>
        </p:nvSpPr>
        <p:spPr>
          <a:xfrm>
            <a:off x="432618" y="373626"/>
            <a:ext cx="667610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rgbClr val="8D8DC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  <a:r>
              <a:rPr lang="en-US" altLang="ko-KR" dirty="0">
                <a:solidFill>
                  <a:srgbClr val="92D05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altLang="ko-KR" dirty="0">
                <a:solidFill>
                  <a:srgbClr val="8D8DCF"/>
                </a:solidFill>
              </a:rPr>
              <a:t> </a:t>
            </a:r>
            <a:r>
              <a:rPr lang="en-US" altLang="ko-KR" sz="25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Expectation </a:t>
            </a:r>
            <a:r>
              <a:rPr lang="en-US" altLang="ko-KR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– </a:t>
            </a:r>
            <a:r>
              <a:rPr lang="ko-KR" alt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향후 보완 사항</a:t>
            </a:r>
            <a:endParaRPr lang="ko-KR" altLang="en-US" sz="1200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95EEC38-AA6F-DBCA-8FA1-B8B1E0B56983}"/>
              </a:ext>
            </a:extLst>
          </p:cNvPr>
          <p:cNvCxnSpPr>
            <a:cxnSpLocks/>
          </p:cNvCxnSpPr>
          <p:nvPr/>
        </p:nvCxnSpPr>
        <p:spPr>
          <a:xfrm>
            <a:off x="4348480" y="1018585"/>
            <a:ext cx="7037275" cy="0"/>
          </a:xfrm>
          <a:prstGeom prst="line">
            <a:avLst/>
          </a:prstGeom>
          <a:ln w="28575">
            <a:solidFill>
              <a:srgbClr val="8D8D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B5263540-CB78-787E-37F9-77D6C7CD8E93}"/>
              </a:ext>
            </a:extLst>
          </p:cNvPr>
          <p:cNvGraphicFramePr>
            <a:graphicFrameLocks noGrp="1"/>
          </p:cNvGraphicFramePr>
          <p:nvPr/>
        </p:nvGraphicFramePr>
        <p:xfrm>
          <a:off x="6502605" y="1097225"/>
          <a:ext cx="488315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55">
                  <a:extLst>
                    <a:ext uri="{9D8B030D-6E8A-4147-A177-3AD203B41FA5}">
                      <a16:colId xmlns:a16="http://schemas.microsoft.com/office/drawing/2014/main" val="2105185956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17200054"/>
                    </a:ext>
                  </a:extLst>
                </a:gridCol>
                <a:gridCol w="968692">
                  <a:extLst>
                    <a:ext uri="{9D8B030D-6E8A-4147-A177-3AD203B41FA5}">
                      <a16:colId xmlns:a16="http://schemas.microsoft.com/office/drawing/2014/main" val="3180534043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2604938354"/>
                    </a:ext>
                  </a:extLst>
                </a:gridCol>
                <a:gridCol w="851218">
                  <a:extLst>
                    <a:ext uri="{9D8B030D-6E8A-4147-A177-3AD203B41FA5}">
                      <a16:colId xmlns:a16="http://schemas.microsoft.com/office/drawing/2014/main" val="4146187833"/>
                    </a:ext>
                  </a:extLst>
                </a:gridCol>
              </a:tblGrid>
              <a:tr h="233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overview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contribution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System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cs typeface="Lato Light" panose="020F0502020204030203" pitchFamily="34" charset="0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model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Real-time segmentation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Expectation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rgbClr val="8D8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546307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529F445-5C4B-4A52-AB1B-FEA25DAEBDCF}"/>
              </a:ext>
            </a:extLst>
          </p:cNvPr>
          <p:cNvSpPr txBox="1"/>
          <p:nvPr/>
        </p:nvSpPr>
        <p:spPr>
          <a:xfrm>
            <a:off x="8207477" y="3380600"/>
            <a:ext cx="3387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5858B8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ko-KR" altLang="en-US" sz="1600" b="1" dirty="0">
                <a:solidFill>
                  <a:srgbClr val="5858B8"/>
                </a:solidFill>
                <a:latin typeface="Cambria Math" panose="02040503050406030204" pitchFamily="18" charset="0"/>
              </a:rPr>
              <a:t>터널 속이든 늦은 시간대에서도 사용 가능하게끔 추후 보완시켜야</a:t>
            </a:r>
            <a:r>
              <a:rPr lang="en-US" altLang="ko-KR" sz="1600" b="1" dirty="0">
                <a:solidFill>
                  <a:srgbClr val="5858B8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9D5751AE-D62B-3E08-5F7B-6DD20B5A85BA}"/>
              </a:ext>
            </a:extLst>
          </p:cNvPr>
          <p:cNvSpPr/>
          <p:nvPr/>
        </p:nvSpPr>
        <p:spPr>
          <a:xfrm>
            <a:off x="5701423" y="3279688"/>
            <a:ext cx="1432064" cy="980308"/>
          </a:xfrm>
          <a:prstGeom prst="rightArrow">
            <a:avLst/>
          </a:prstGeom>
          <a:solidFill>
            <a:srgbClr val="8D8D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A0E5D52-6982-4D80-C268-AE075DE2A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483" y="2454811"/>
            <a:ext cx="873399" cy="92333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603640" y="5586711"/>
            <a:ext cx="3425558" cy="276999"/>
            <a:chOff x="1325225" y="5275659"/>
            <a:chExt cx="3425558" cy="27699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53F0C8-E59A-1860-D5C7-1B70D0BF8737}"/>
                </a:ext>
              </a:extLst>
            </p:cNvPr>
            <p:cNvSpPr txBox="1"/>
            <p:nvPr/>
          </p:nvSpPr>
          <p:spPr>
            <a:xfrm>
              <a:off x="1606378" y="5275659"/>
              <a:ext cx="314440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0F0F0F"/>
                  </a:solidFill>
                  <a:latin typeface="Söhne"/>
                </a:rPr>
                <a:t>어두운 환경에서의 인식의 한계</a:t>
              </a:r>
              <a:endParaRPr lang="ko-KR" altLang="en-US" sz="1200" dirty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5225" y="5288649"/>
              <a:ext cx="281153" cy="264009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5247427" y="4491888"/>
            <a:ext cx="2340056" cy="324042"/>
          </a:xfrm>
          <a:prstGeom prst="round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데이터셋</a:t>
            </a:r>
            <a:r>
              <a:rPr lang="ko-KR" altLang="en-US" sz="1400" dirty="0">
                <a:solidFill>
                  <a:schemeClr val="tx1"/>
                </a:solidFill>
              </a:rPr>
              <a:t> 및 장비의 한계</a:t>
            </a:r>
          </a:p>
        </p:txBody>
      </p:sp>
      <p:pic>
        <p:nvPicPr>
          <p:cNvPr id="8" name="녹화_2023_11_23_21_08_01_971">
            <a:hlinkClick r:id="" action="ppaction://media"/>
            <a:extLst>
              <a:ext uri="{FF2B5EF4-FFF2-40B4-BE49-F238E27FC236}">
                <a16:creationId xmlns:a16="http://schemas.microsoft.com/office/drawing/2014/main" id="{E60327E8-60DA-3104-531C-431EC526DA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1239" y="2011668"/>
            <a:ext cx="3292475" cy="332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1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82701E-0592-C919-B933-7FB13A0B4CB0}"/>
              </a:ext>
            </a:extLst>
          </p:cNvPr>
          <p:cNvSpPr txBox="1"/>
          <p:nvPr/>
        </p:nvSpPr>
        <p:spPr>
          <a:xfrm>
            <a:off x="462916" y="690180"/>
            <a:ext cx="6676105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Index </a:t>
            </a:r>
            <a:r>
              <a:rPr lang="en-US" altLang="ko-KR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– Schedule</a:t>
            </a:r>
            <a:endParaRPr lang="ko-KR" altLang="en-US" sz="1200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5DDC5E0-69C0-1080-3545-D9D2073CD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706608"/>
              </p:ext>
            </p:extLst>
          </p:nvPr>
        </p:nvGraphicFramePr>
        <p:xfrm>
          <a:off x="657459" y="1653272"/>
          <a:ext cx="10728296" cy="418614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3457">
                  <a:extLst>
                    <a:ext uri="{9D8B030D-6E8A-4147-A177-3AD203B41FA5}">
                      <a16:colId xmlns:a16="http://schemas.microsoft.com/office/drawing/2014/main" val="3602906735"/>
                    </a:ext>
                  </a:extLst>
                </a:gridCol>
                <a:gridCol w="3371381">
                  <a:extLst>
                    <a:ext uri="{9D8B030D-6E8A-4147-A177-3AD203B41FA5}">
                      <a16:colId xmlns:a16="http://schemas.microsoft.com/office/drawing/2014/main" val="151332420"/>
                    </a:ext>
                  </a:extLst>
                </a:gridCol>
                <a:gridCol w="616678">
                  <a:extLst>
                    <a:ext uri="{9D8B030D-6E8A-4147-A177-3AD203B41FA5}">
                      <a16:colId xmlns:a16="http://schemas.microsoft.com/office/drawing/2014/main" val="817356069"/>
                    </a:ext>
                  </a:extLst>
                </a:gridCol>
                <a:gridCol w="616678">
                  <a:extLst>
                    <a:ext uri="{9D8B030D-6E8A-4147-A177-3AD203B41FA5}">
                      <a16:colId xmlns:a16="http://schemas.microsoft.com/office/drawing/2014/main" val="2869081056"/>
                    </a:ext>
                  </a:extLst>
                </a:gridCol>
                <a:gridCol w="616678">
                  <a:extLst>
                    <a:ext uri="{9D8B030D-6E8A-4147-A177-3AD203B41FA5}">
                      <a16:colId xmlns:a16="http://schemas.microsoft.com/office/drawing/2014/main" val="2530150320"/>
                    </a:ext>
                  </a:extLst>
                </a:gridCol>
                <a:gridCol w="616678">
                  <a:extLst>
                    <a:ext uri="{9D8B030D-6E8A-4147-A177-3AD203B41FA5}">
                      <a16:colId xmlns:a16="http://schemas.microsoft.com/office/drawing/2014/main" val="2242893062"/>
                    </a:ext>
                  </a:extLst>
                </a:gridCol>
                <a:gridCol w="616678">
                  <a:extLst>
                    <a:ext uri="{9D8B030D-6E8A-4147-A177-3AD203B41FA5}">
                      <a16:colId xmlns:a16="http://schemas.microsoft.com/office/drawing/2014/main" val="2235082636"/>
                    </a:ext>
                  </a:extLst>
                </a:gridCol>
                <a:gridCol w="616678">
                  <a:extLst>
                    <a:ext uri="{9D8B030D-6E8A-4147-A177-3AD203B41FA5}">
                      <a16:colId xmlns:a16="http://schemas.microsoft.com/office/drawing/2014/main" val="1623871868"/>
                    </a:ext>
                  </a:extLst>
                </a:gridCol>
                <a:gridCol w="616678">
                  <a:extLst>
                    <a:ext uri="{9D8B030D-6E8A-4147-A177-3AD203B41FA5}">
                      <a16:colId xmlns:a16="http://schemas.microsoft.com/office/drawing/2014/main" val="3859566695"/>
                    </a:ext>
                  </a:extLst>
                </a:gridCol>
                <a:gridCol w="616678">
                  <a:extLst>
                    <a:ext uri="{9D8B030D-6E8A-4147-A177-3AD203B41FA5}">
                      <a16:colId xmlns:a16="http://schemas.microsoft.com/office/drawing/2014/main" val="244652993"/>
                    </a:ext>
                  </a:extLst>
                </a:gridCol>
                <a:gridCol w="615947">
                  <a:extLst>
                    <a:ext uri="{9D8B030D-6E8A-4147-A177-3AD203B41FA5}">
                      <a16:colId xmlns:a16="http://schemas.microsoft.com/office/drawing/2014/main" val="1100761092"/>
                    </a:ext>
                  </a:extLst>
                </a:gridCol>
                <a:gridCol w="1234087">
                  <a:extLst>
                    <a:ext uri="{9D8B030D-6E8A-4147-A177-3AD203B41FA5}">
                      <a16:colId xmlns:a16="http://schemas.microsoft.com/office/drawing/2014/main" val="670764677"/>
                    </a:ext>
                  </a:extLst>
                </a:gridCol>
              </a:tblGrid>
              <a:tr h="465127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600" dirty="0"/>
                        <a:t>No</a:t>
                      </a:r>
                      <a:endParaRPr lang="ko-KR" alt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600" dirty="0"/>
                        <a:t>프로젝트 내용</a:t>
                      </a:r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일정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600" dirty="0"/>
                        <a:t>담당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94164"/>
                  </a:ext>
                </a:extLst>
              </a:tr>
              <a:tr h="465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AC8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AC8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AC8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AC8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AC8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AC8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AC8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AC8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11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AC8F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880571"/>
                  </a:ext>
                </a:extLst>
              </a:tr>
              <a:tr h="465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주제 선정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9C79"/>
                        </a:solidFill>
                        <a:highlight>
                          <a:srgbClr val="FF9C79"/>
                        </a:highlight>
                      </a:endParaRPr>
                    </a:p>
                  </a:txBody>
                  <a:tcPr>
                    <a:solidFill>
                      <a:srgbClr val="FF9C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김  건</a:t>
                      </a:r>
                      <a:r>
                        <a:rPr lang="en-US" altLang="ko-KR" sz="1000" dirty="0"/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김지훈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8686537"/>
                  </a:ext>
                </a:extLst>
              </a:tr>
              <a:tr h="465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 수집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9C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9C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9C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9C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김  건</a:t>
                      </a:r>
                      <a:r>
                        <a:rPr lang="en-US" altLang="ko-KR" sz="1000" dirty="0"/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김지훈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061562"/>
                  </a:ext>
                </a:extLst>
              </a:tr>
              <a:tr h="465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샘플 모델 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9C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9C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김지훈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114979822"/>
                  </a:ext>
                </a:extLst>
              </a:tr>
              <a:tr h="465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샘플 모델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시행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9C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김  건</a:t>
                      </a:r>
                      <a:r>
                        <a:rPr lang="en-US" altLang="ko-KR" sz="1000" dirty="0"/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김지훈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329301"/>
                  </a:ext>
                </a:extLst>
              </a:tr>
              <a:tr h="465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실시간 모델 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9C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9C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9C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김  건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26297078"/>
                  </a:ext>
                </a:extLst>
              </a:tr>
              <a:tr h="465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후처리 및 시스템 개선 작업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9C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9C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김  건</a:t>
                      </a:r>
                      <a:r>
                        <a:rPr lang="en-US" altLang="ko-KR" sz="1000" dirty="0"/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김지훈</a:t>
                      </a:r>
                    </a:p>
                  </a:txBody>
                  <a:tcPr anchor="ctr" anchorCtr="1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701502"/>
                  </a:ext>
                </a:extLst>
              </a:tr>
              <a:tr h="465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결과 보고서 및 발표 자료 작성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9C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김  건</a:t>
                      </a:r>
                      <a:r>
                        <a:rPr lang="en-US" altLang="ko-KR" sz="1000" dirty="0"/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김지훈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18212186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07D659A-F6B1-9FB7-9DF3-4FDA2BBC7520}"/>
              </a:ext>
            </a:extLst>
          </p:cNvPr>
          <p:cNvSpPr txBox="1"/>
          <p:nvPr/>
        </p:nvSpPr>
        <p:spPr>
          <a:xfrm>
            <a:off x="11504645" y="6316980"/>
            <a:ext cx="359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19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E82066-E588-6EED-86D7-3CE140BCCAE9}"/>
              </a:ext>
            </a:extLst>
          </p:cNvPr>
          <p:cNvCxnSpPr>
            <a:cxnSpLocks/>
          </p:cNvCxnSpPr>
          <p:nvPr/>
        </p:nvCxnSpPr>
        <p:spPr>
          <a:xfrm>
            <a:off x="2479040" y="1018585"/>
            <a:ext cx="8906715" cy="0"/>
          </a:xfrm>
          <a:prstGeom prst="line">
            <a:avLst/>
          </a:prstGeom>
          <a:ln w="28575">
            <a:solidFill>
              <a:srgbClr val="FF7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80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FE8578B-C65E-1129-6FEF-70E4B25B6352}"/>
              </a:ext>
            </a:extLst>
          </p:cNvPr>
          <p:cNvGrpSpPr/>
          <p:nvPr/>
        </p:nvGrpSpPr>
        <p:grpSpPr>
          <a:xfrm>
            <a:off x="3690552" y="1948070"/>
            <a:ext cx="4810894" cy="1233031"/>
            <a:chOff x="4927191" y="1494593"/>
            <a:chExt cx="3684814" cy="722750"/>
          </a:xfrm>
        </p:grpSpPr>
        <p:sp>
          <p:nvSpPr>
            <p:cNvPr id="6" name="TextBox 5"/>
            <p:cNvSpPr txBox="1"/>
            <p:nvPr/>
          </p:nvSpPr>
          <p:spPr>
            <a:xfrm>
              <a:off x="4927191" y="1697775"/>
              <a:ext cx="3684814" cy="5195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7200" b="1" dirty="0">
                  <a:solidFill>
                    <a:srgbClr val="8D8DC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</a:t>
              </a:r>
              <a:r>
                <a:rPr lang="en-US" sz="7200" b="1" dirty="0">
                  <a:solidFill>
                    <a:srgbClr val="FF7F50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n</a:t>
              </a:r>
              <a:r>
                <a:rPr lang="en-US" sz="7200" b="1" dirty="0">
                  <a:solidFill>
                    <a:srgbClr val="8D8DC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te</a:t>
              </a:r>
              <a:r>
                <a:rPr lang="en-US" sz="7200" b="1" dirty="0">
                  <a:solidFill>
                    <a:srgbClr val="FF7F50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n</a:t>
              </a:r>
              <a:r>
                <a:rPr lang="en-US" sz="7200" b="1" dirty="0">
                  <a:solidFill>
                    <a:srgbClr val="8D8DCF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92411" y="1494593"/>
              <a:ext cx="175437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00" b="1" spc="2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PRESENTATION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E2C4EC-512E-CBAC-90ED-5F558EC10B8B}"/>
              </a:ext>
            </a:extLst>
          </p:cNvPr>
          <p:cNvGrpSpPr/>
          <p:nvPr/>
        </p:nvGrpSpPr>
        <p:grpSpPr>
          <a:xfrm>
            <a:off x="2788846" y="3515320"/>
            <a:ext cx="6775703" cy="563429"/>
            <a:chOff x="1961296" y="3683675"/>
            <a:chExt cx="6775703" cy="563429"/>
          </a:xfrm>
        </p:grpSpPr>
        <p:sp>
          <p:nvSpPr>
            <p:cNvPr id="15" name="화살표: 오각형 14">
              <a:extLst>
                <a:ext uri="{FF2B5EF4-FFF2-40B4-BE49-F238E27FC236}">
                  <a16:creationId xmlns:a16="http://schemas.microsoft.com/office/drawing/2014/main" id="{436650E2-3CB5-9451-73DD-D766D10077BD}"/>
                </a:ext>
              </a:extLst>
            </p:cNvPr>
            <p:cNvSpPr/>
            <p:nvPr/>
          </p:nvSpPr>
          <p:spPr>
            <a:xfrm>
              <a:off x="1961296" y="3683675"/>
              <a:ext cx="1040909" cy="562090"/>
            </a:xfrm>
            <a:prstGeom prst="homePlate">
              <a:avLst/>
            </a:prstGeom>
            <a:solidFill>
              <a:srgbClr val="8D8DC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+mj-ea"/>
                <a:cs typeface="Lato Light" panose="020F0502020204030203" pitchFamily="34" charset="0"/>
              </a:endParaRPr>
            </a:p>
          </p:txBody>
        </p:sp>
        <p:sp>
          <p:nvSpPr>
            <p:cNvPr id="4" name="화살표: 갈매기형 수장 3">
              <a:extLst>
                <a:ext uri="{FF2B5EF4-FFF2-40B4-BE49-F238E27FC236}">
                  <a16:creationId xmlns:a16="http://schemas.microsoft.com/office/drawing/2014/main" id="{DE1CD314-5666-1D2A-3D29-F526B852A1EB}"/>
                </a:ext>
              </a:extLst>
            </p:cNvPr>
            <p:cNvSpPr/>
            <p:nvPr/>
          </p:nvSpPr>
          <p:spPr>
            <a:xfrm>
              <a:off x="3395914" y="3683675"/>
              <a:ext cx="1040909" cy="562090"/>
            </a:xfrm>
            <a:prstGeom prst="chevron">
              <a:avLst/>
            </a:prstGeom>
            <a:solidFill>
              <a:srgbClr val="FF7F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+mj-ea"/>
                <a:cs typeface="Lato Light" panose="020F0502020204030203" pitchFamily="34" charset="0"/>
              </a:endParaRPr>
            </a:p>
          </p:txBody>
        </p:sp>
        <p:sp>
          <p:nvSpPr>
            <p:cNvPr id="5" name="화살표: 갈매기형 수장 4">
              <a:extLst>
                <a:ext uri="{FF2B5EF4-FFF2-40B4-BE49-F238E27FC236}">
                  <a16:creationId xmlns:a16="http://schemas.microsoft.com/office/drawing/2014/main" id="{C2E7CF10-A9B1-FAB5-7AD9-B8DF95B69B36}"/>
                </a:ext>
              </a:extLst>
            </p:cNvPr>
            <p:cNvSpPr/>
            <p:nvPr/>
          </p:nvSpPr>
          <p:spPr>
            <a:xfrm>
              <a:off x="4830532" y="3685014"/>
              <a:ext cx="1040909" cy="562090"/>
            </a:xfrm>
            <a:prstGeom prst="chevron">
              <a:avLst/>
            </a:prstGeom>
            <a:solidFill>
              <a:srgbClr val="8D8D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+mj-ea"/>
                <a:cs typeface="Lato Light" panose="020F0502020204030203" pitchFamily="34" charset="0"/>
              </a:endParaRPr>
            </a:p>
          </p:txBody>
        </p:sp>
        <p:sp>
          <p:nvSpPr>
            <p:cNvPr id="9" name="화살표: 갈매기형 수장 8">
              <a:extLst>
                <a:ext uri="{FF2B5EF4-FFF2-40B4-BE49-F238E27FC236}">
                  <a16:creationId xmlns:a16="http://schemas.microsoft.com/office/drawing/2014/main" id="{25742F6E-EE9E-88BE-5791-EFD41D068E28}"/>
                </a:ext>
              </a:extLst>
            </p:cNvPr>
            <p:cNvSpPr/>
            <p:nvPr/>
          </p:nvSpPr>
          <p:spPr>
            <a:xfrm>
              <a:off x="6263311" y="3683675"/>
              <a:ext cx="1040909" cy="562090"/>
            </a:xfrm>
            <a:prstGeom prst="chevron">
              <a:avLst/>
            </a:prstGeom>
            <a:solidFill>
              <a:srgbClr val="FF7F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+mj-ea"/>
                <a:cs typeface="Lato Light" panose="020F0502020204030203" pitchFamily="34" charset="0"/>
              </a:endParaRPr>
            </a:p>
          </p:txBody>
        </p:sp>
        <p:sp>
          <p:nvSpPr>
            <p:cNvPr id="12" name="화살표: 갈매기형 수장 11">
              <a:extLst>
                <a:ext uri="{FF2B5EF4-FFF2-40B4-BE49-F238E27FC236}">
                  <a16:creationId xmlns:a16="http://schemas.microsoft.com/office/drawing/2014/main" id="{25B36D7E-2C19-996B-630D-1C6C154DF56B}"/>
                </a:ext>
              </a:extLst>
            </p:cNvPr>
            <p:cNvSpPr/>
            <p:nvPr/>
          </p:nvSpPr>
          <p:spPr>
            <a:xfrm>
              <a:off x="7696090" y="3683675"/>
              <a:ext cx="1040909" cy="562090"/>
            </a:xfrm>
            <a:prstGeom prst="chevron">
              <a:avLst/>
            </a:prstGeom>
            <a:solidFill>
              <a:srgbClr val="8D8D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+mj-ea"/>
                <a:cs typeface="Lato Light" panose="020F0502020204030203" pitchFamily="34" charset="0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C622AAC-270B-2C34-34FD-27EEEF28C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412458"/>
              </p:ext>
            </p:extLst>
          </p:nvPr>
        </p:nvGraphicFramePr>
        <p:xfrm>
          <a:off x="1970142" y="4383338"/>
          <a:ext cx="825171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343">
                  <a:extLst>
                    <a:ext uri="{9D8B030D-6E8A-4147-A177-3AD203B41FA5}">
                      <a16:colId xmlns:a16="http://schemas.microsoft.com/office/drawing/2014/main" val="4046108484"/>
                    </a:ext>
                  </a:extLst>
                </a:gridCol>
                <a:gridCol w="1650343">
                  <a:extLst>
                    <a:ext uri="{9D8B030D-6E8A-4147-A177-3AD203B41FA5}">
                      <a16:colId xmlns:a16="http://schemas.microsoft.com/office/drawing/2014/main" val="2808567720"/>
                    </a:ext>
                  </a:extLst>
                </a:gridCol>
                <a:gridCol w="1650343">
                  <a:extLst>
                    <a:ext uri="{9D8B030D-6E8A-4147-A177-3AD203B41FA5}">
                      <a16:colId xmlns:a16="http://schemas.microsoft.com/office/drawing/2014/main" val="1982940473"/>
                    </a:ext>
                  </a:extLst>
                </a:gridCol>
                <a:gridCol w="1650343">
                  <a:extLst>
                    <a:ext uri="{9D8B030D-6E8A-4147-A177-3AD203B41FA5}">
                      <a16:colId xmlns:a16="http://schemas.microsoft.com/office/drawing/2014/main" val="2294359891"/>
                    </a:ext>
                  </a:extLst>
                </a:gridCol>
                <a:gridCol w="1650343">
                  <a:extLst>
                    <a:ext uri="{9D8B030D-6E8A-4147-A177-3AD203B41FA5}">
                      <a16:colId xmlns:a16="http://schemas.microsoft.com/office/drawing/2014/main" val="640305384"/>
                    </a:ext>
                  </a:extLst>
                </a:gridCol>
              </a:tblGrid>
              <a:tr h="43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Overview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solidFill>
                      <a:srgbClr val="8D8D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Contibution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solidFill>
                      <a:srgbClr val="FFAC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System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cs typeface="Lato Light" panose="020F0502020204030203" pitchFamily="34" charset="0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model</a:t>
                      </a:r>
                    </a:p>
                  </a:txBody>
                  <a:tcPr anchor="ctr">
                    <a:solidFill>
                      <a:srgbClr val="8D8D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Real-time segmentation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solidFill>
                      <a:srgbClr val="FFAC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Expectation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solidFill>
                      <a:srgbClr val="8D8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676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691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4A2ADA8-EEBB-5222-EBA0-22D9E0BDB6C9}"/>
              </a:ext>
            </a:extLst>
          </p:cNvPr>
          <p:cNvGrpSpPr/>
          <p:nvPr/>
        </p:nvGrpSpPr>
        <p:grpSpPr>
          <a:xfrm>
            <a:off x="3212639" y="2215543"/>
            <a:ext cx="5766722" cy="3367324"/>
            <a:chOff x="4326694" y="2518509"/>
            <a:chExt cx="3411293" cy="18209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79B260-127C-A1A5-5373-A3D9DBFEA98F}"/>
                </a:ext>
              </a:extLst>
            </p:cNvPr>
            <p:cNvSpPr txBox="1"/>
            <p:nvPr/>
          </p:nvSpPr>
          <p:spPr>
            <a:xfrm>
              <a:off x="5417352" y="2850776"/>
              <a:ext cx="1270887" cy="99863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4000" dirty="0">
                  <a:solidFill>
                    <a:srgbClr val="8D8DCF"/>
                  </a:solidFill>
                  <a:latin typeface="Söhne"/>
                </a:rPr>
                <a:t>Thank</a:t>
              </a:r>
              <a:r>
                <a:rPr lang="ko-KR" altLang="en-US" sz="4000" dirty="0">
                  <a:solidFill>
                    <a:srgbClr val="8D8DCF"/>
                  </a:solidFill>
                  <a:latin typeface="Söhne"/>
                </a:rPr>
                <a:t> </a:t>
              </a:r>
              <a:r>
                <a:rPr lang="en-US" altLang="ko-KR" sz="4000" dirty="0">
                  <a:solidFill>
                    <a:srgbClr val="8D8DCF"/>
                  </a:solidFill>
                  <a:latin typeface="Söhne"/>
                </a:rPr>
                <a:t>you</a:t>
              </a:r>
              <a:endParaRPr lang="en-US" altLang="ko-KR" sz="4000" b="0" i="0" dirty="0">
                <a:solidFill>
                  <a:srgbClr val="8D8DCF"/>
                </a:solidFill>
                <a:effectLst/>
                <a:latin typeface="Söhne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ko-KR" sz="4000" dirty="0">
                  <a:solidFill>
                    <a:srgbClr val="FF7F50"/>
                  </a:solidFill>
                  <a:latin typeface="Söhne"/>
                </a:rPr>
                <a:t>For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4000" dirty="0">
                  <a:solidFill>
                    <a:srgbClr val="8D8DCF"/>
                  </a:solidFill>
                  <a:latin typeface="Söhne"/>
                </a:rPr>
                <a:t>Listening</a:t>
              </a:r>
              <a:endParaRPr lang="en-US" altLang="ko-KR" sz="4000" b="0" i="0" dirty="0">
                <a:solidFill>
                  <a:srgbClr val="8D8DCF"/>
                </a:solidFill>
                <a:effectLst/>
                <a:latin typeface="Söhne"/>
              </a:endParaRPr>
            </a:p>
            <a:p>
              <a:pPr algn="ctr">
                <a:lnSpc>
                  <a:spcPct val="80000"/>
                </a:lnSpc>
              </a:pPr>
              <a:endParaRPr lang="en-US" altLang="ko-KR" sz="3000" spc="600" dirty="0">
                <a:solidFill>
                  <a:srgbClr val="8D8DC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DE82BA7-43A7-55C4-B8F9-6FF5FC52C333}"/>
                </a:ext>
              </a:extLst>
            </p:cNvPr>
            <p:cNvGrpSpPr/>
            <p:nvPr/>
          </p:nvGrpSpPr>
          <p:grpSpPr>
            <a:xfrm>
              <a:off x="4344816" y="2518509"/>
              <a:ext cx="3393171" cy="452283"/>
              <a:chOff x="1981769" y="2566220"/>
              <a:chExt cx="8228462" cy="0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09538CEB-59D5-5A6E-F7EC-6BFA218AF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9023" y="2566220"/>
                <a:ext cx="2141208" cy="0"/>
              </a:xfrm>
              <a:prstGeom prst="line">
                <a:avLst/>
              </a:prstGeom>
              <a:ln w="57150">
                <a:solidFill>
                  <a:srgbClr val="8D8DC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A4F60B95-98BC-14A4-86B5-264A02DA5E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1769" y="2566220"/>
                <a:ext cx="2351615" cy="0"/>
              </a:xfrm>
              <a:prstGeom prst="line">
                <a:avLst/>
              </a:prstGeom>
              <a:ln w="57150">
                <a:solidFill>
                  <a:srgbClr val="8D8DC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2A2321D2-4FE7-3211-2F01-6C62937220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8230" y="2566220"/>
                <a:ext cx="3890794" cy="0"/>
              </a:xfrm>
              <a:prstGeom prst="line">
                <a:avLst/>
              </a:prstGeom>
              <a:ln w="57150">
                <a:solidFill>
                  <a:srgbClr val="FF7F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E013D06-E6EF-69F0-6415-3A638E85DF4E}"/>
                </a:ext>
              </a:extLst>
            </p:cNvPr>
            <p:cNvGrpSpPr/>
            <p:nvPr/>
          </p:nvGrpSpPr>
          <p:grpSpPr>
            <a:xfrm>
              <a:off x="4326694" y="3887207"/>
              <a:ext cx="3393171" cy="452283"/>
              <a:chOff x="1981769" y="2566220"/>
              <a:chExt cx="8228462" cy="0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41DAAE6-21A2-5CFF-64FB-A06FF6F563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9023" y="2566220"/>
                <a:ext cx="2141208" cy="0"/>
              </a:xfrm>
              <a:prstGeom prst="line">
                <a:avLst/>
              </a:prstGeom>
              <a:ln w="57150">
                <a:solidFill>
                  <a:srgbClr val="8D8DC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0FF574BE-5B46-E02A-B706-E6C2DA1A7D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1769" y="2566220"/>
                <a:ext cx="2351615" cy="0"/>
              </a:xfrm>
              <a:prstGeom prst="line">
                <a:avLst/>
              </a:prstGeom>
              <a:ln w="57150">
                <a:solidFill>
                  <a:srgbClr val="8D8DC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B6B11534-0390-41D2-D968-A868251D6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8230" y="2566220"/>
                <a:ext cx="3890794" cy="0"/>
              </a:xfrm>
              <a:prstGeom prst="line">
                <a:avLst/>
              </a:prstGeom>
              <a:ln w="57150">
                <a:solidFill>
                  <a:srgbClr val="FF7F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46856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8D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35978" y="2708803"/>
            <a:ext cx="2520043" cy="1440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b="1" dirty="0">
                <a:solidFill>
                  <a:srgbClr val="FF7F5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</a:p>
          <a:p>
            <a:pPr>
              <a:lnSpc>
                <a:spcPct val="80000"/>
              </a:lnSpc>
            </a:pPr>
            <a:r>
              <a:rPr lang="en-US" sz="4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96088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82701E-0592-C919-B933-7FB13A0B4CB0}"/>
              </a:ext>
            </a:extLst>
          </p:cNvPr>
          <p:cNvSpPr txBox="1"/>
          <p:nvPr/>
        </p:nvSpPr>
        <p:spPr>
          <a:xfrm>
            <a:off x="432618" y="373626"/>
            <a:ext cx="2743201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rgbClr val="8D8DC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</a:t>
            </a:r>
            <a:r>
              <a:rPr lang="en-US" altLang="ko-KR" dirty="0">
                <a:solidFill>
                  <a:srgbClr val="92D05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</a:t>
            </a:r>
            <a:r>
              <a:rPr lang="en-US" altLang="ko-KR" sz="25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Overview</a:t>
            </a:r>
            <a:endParaRPr lang="ko-KR" altLang="en-US" sz="1600" b="1" dirty="0">
              <a:latin typeface="+mj-lt"/>
              <a:cs typeface="Lato Light" panose="020F0502020204030203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0745619-40E9-7A21-CA11-F98FFCDF890C}"/>
              </a:ext>
            </a:extLst>
          </p:cNvPr>
          <p:cNvCxnSpPr>
            <a:cxnSpLocks/>
          </p:cNvCxnSpPr>
          <p:nvPr/>
        </p:nvCxnSpPr>
        <p:spPr>
          <a:xfrm>
            <a:off x="2447925" y="1018585"/>
            <a:ext cx="8937830" cy="0"/>
          </a:xfrm>
          <a:prstGeom prst="line">
            <a:avLst/>
          </a:prstGeom>
          <a:ln w="28575">
            <a:solidFill>
              <a:srgbClr val="8D8D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4B84F94-D4EA-E0D1-DC79-C1CF11FCB81B}"/>
              </a:ext>
            </a:extLst>
          </p:cNvPr>
          <p:cNvSpPr txBox="1"/>
          <p:nvPr/>
        </p:nvSpPr>
        <p:spPr>
          <a:xfrm>
            <a:off x="865080" y="2791568"/>
            <a:ext cx="4621161" cy="2115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FF7F50"/>
                </a:solidFill>
                <a:effectLst/>
                <a:latin typeface="Verdana" panose="020B0604030504040204" pitchFamily="34" charset="0"/>
              </a:rPr>
              <a:t>실시간</a:t>
            </a:r>
            <a:r>
              <a:rPr lang="ko-KR" altLang="en-US" sz="1800" b="1" i="0" u="none" strike="noStrike" dirty="0">
                <a:solidFill>
                  <a:srgbClr val="5454B8"/>
                </a:solidFill>
                <a:effectLst/>
                <a:latin typeface="Verdana" panose="020B0604030504040204" pitchFamily="34" charset="0"/>
              </a:rPr>
              <a:t>으로 운전자의 눈 상태를</a:t>
            </a:r>
            <a:r>
              <a:rPr lang="ko-KR" altLang="en-US" sz="1800" b="1" i="0" u="none" strike="noStrike" dirty="0">
                <a:solidFill>
                  <a:srgbClr val="1C1C3C"/>
                </a:solidFill>
                <a:effectLst/>
                <a:latin typeface="Verdana" panose="020B0604030504040204" pitchFamily="34" charset="0"/>
              </a:rPr>
              <a:t> </a:t>
            </a:r>
            <a:endParaRPr lang="ko-KR" altLang="en-US" sz="2000" b="0" dirty="0">
              <a:effectLst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FF7F50"/>
                </a:solidFill>
                <a:effectLst/>
                <a:latin typeface="Verdana" panose="020B0604030504040204" pitchFamily="34" charset="0"/>
              </a:rPr>
              <a:t>지속적</a:t>
            </a:r>
            <a:r>
              <a:rPr lang="ko-KR" altLang="en-US" sz="1800" b="1" i="0" u="none" strike="noStrike" dirty="0">
                <a:solidFill>
                  <a:srgbClr val="5454B8"/>
                </a:solidFill>
                <a:effectLst/>
                <a:latin typeface="Verdana" panose="020B0604030504040204" pitchFamily="34" charset="0"/>
              </a:rPr>
              <a:t>으로 모니터링하여</a:t>
            </a:r>
            <a:endParaRPr lang="ko-KR" altLang="en-US" sz="2000" b="0" dirty="0">
              <a:effectLst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5454B8"/>
                </a:solidFill>
                <a:effectLst/>
                <a:latin typeface="Verdana" panose="020B0604030504040204" pitchFamily="34" charset="0"/>
              </a:rPr>
              <a:t>졸음 상태에서 완전히 벗어날 때까지 </a:t>
            </a:r>
            <a:endParaRPr lang="en-US" altLang="ko-KR" sz="1800" b="1" i="0" u="none" strike="noStrike" dirty="0">
              <a:solidFill>
                <a:srgbClr val="5454B8"/>
              </a:solidFill>
              <a:effectLst/>
              <a:latin typeface="Verdana" panose="020B0604030504040204" pitchFamily="34" charset="0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5454B8"/>
                </a:solidFill>
                <a:effectLst/>
                <a:latin typeface="Verdana" panose="020B0604030504040204" pitchFamily="34" charset="0"/>
              </a:rPr>
              <a:t>알람을 제공하여 </a:t>
            </a:r>
            <a:endParaRPr lang="ko-KR" altLang="en-US" sz="2000" b="0" dirty="0">
              <a:effectLst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5454B8"/>
                </a:solidFill>
                <a:effectLst/>
                <a:latin typeface="Verdana" panose="020B0604030504040204" pitchFamily="34" charset="0"/>
              </a:rPr>
              <a:t>안전한 운전 환경 조성에 기여</a:t>
            </a:r>
            <a:endParaRPr lang="ko-KR" altLang="en-US" sz="2000" b="0" dirty="0">
              <a:effectLst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BE74165-78E1-14C9-834C-D21B3ABA9E58}"/>
              </a:ext>
            </a:extLst>
          </p:cNvPr>
          <p:cNvCxnSpPr>
            <a:cxnSpLocks/>
          </p:cNvCxnSpPr>
          <p:nvPr/>
        </p:nvCxnSpPr>
        <p:spPr>
          <a:xfrm>
            <a:off x="5909187" y="1663545"/>
            <a:ext cx="0" cy="4373461"/>
          </a:xfrm>
          <a:prstGeom prst="line">
            <a:avLst/>
          </a:prstGeom>
          <a:ln w="28575">
            <a:solidFill>
              <a:srgbClr val="8D8DC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녹화_2023_11_20_15_07_42_788">
            <a:hlinkClick r:id="" action="ppaction://media"/>
            <a:extLst>
              <a:ext uri="{FF2B5EF4-FFF2-40B4-BE49-F238E27FC236}">
                <a16:creationId xmlns:a16="http://schemas.microsoft.com/office/drawing/2014/main" id="{7E404635-A4BE-CE94-9513-97765797D8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55079" y="2161589"/>
            <a:ext cx="4268521" cy="3375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7BE520-1840-23EB-B9C7-D039067BCED9}"/>
              </a:ext>
            </a:extLst>
          </p:cNvPr>
          <p:cNvSpPr txBox="1"/>
          <p:nvPr/>
        </p:nvSpPr>
        <p:spPr>
          <a:xfrm>
            <a:off x="11587480" y="6316980"/>
            <a:ext cx="27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56A0C06-D40F-CE67-94D1-9DB8CD033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776845"/>
              </p:ext>
            </p:extLst>
          </p:nvPr>
        </p:nvGraphicFramePr>
        <p:xfrm>
          <a:off x="6502605" y="1097225"/>
          <a:ext cx="488315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55">
                  <a:extLst>
                    <a:ext uri="{9D8B030D-6E8A-4147-A177-3AD203B41FA5}">
                      <a16:colId xmlns:a16="http://schemas.microsoft.com/office/drawing/2014/main" val="2105185956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17200054"/>
                    </a:ext>
                  </a:extLst>
                </a:gridCol>
                <a:gridCol w="968692">
                  <a:extLst>
                    <a:ext uri="{9D8B030D-6E8A-4147-A177-3AD203B41FA5}">
                      <a16:colId xmlns:a16="http://schemas.microsoft.com/office/drawing/2014/main" val="3180534043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2604938354"/>
                    </a:ext>
                  </a:extLst>
                </a:gridCol>
                <a:gridCol w="851218">
                  <a:extLst>
                    <a:ext uri="{9D8B030D-6E8A-4147-A177-3AD203B41FA5}">
                      <a16:colId xmlns:a16="http://schemas.microsoft.com/office/drawing/2014/main" val="4146187833"/>
                    </a:ext>
                  </a:extLst>
                </a:gridCol>
              </a:tblGrid>
              <a:tr h="233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overview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rgbClr val="8D8D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contribution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System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cs typeface="Lato Light" panose="020F0502020204030203" pitchFamily="34" charset="0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model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Real-time segmentation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Expectation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546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53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75389" y="2708803"/>
            <a:ext cx="3241222" cy="1440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rgbClr val="8D8DC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</a:t>
            </a:r>
          </a:p>
          <a:p>
            <a:pPr>
              <a:lnSpc>
                <a:spcPct val="80000"/>
              </a:lnSpc>
            </a:pPr>
            <a:r>
              <a:rPr lang="en-US" sz="4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224150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82701E-0592-C919-B933-7FB13A0B4CB0}"/>
              </a:ext>
            </a:extLst>
          </p:cNvPr>
          <p:cNvSpPr txBox="1"/>
          <p:nvPr/>
        </p:nvSpPr>
        <p:spPr>
          <a:xfrm>
            <a:off x="432618" y="373626"/>
            <a:ext cx="667610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rgbClr val="FF7F5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</a:t>
            </a:r>
            <a:r>
              <a:rPr lang="en-US" altLang="ko-KR" b="1" dirty="0">
                <a:solidFill>
                  <a:srgbClr val="FF7F5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altLang="ko-KR" b="1" dirty="0">
                <a:solidFill>
                  <a:srgbClr val="92D05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altLang="ko-KR" sz="25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Contribution </a:t>
            </a:r>
            <a:r>
              <a:rPr lang="en-US" altLang="ko-KR" sz="1600" dirty="0"/>
              <a:t>– </a:t>
            </a:r>
            <a:r>
              <a:rPr lang="ko-KR" altLang="en-US" sz="1600" dirty="0"/>
              <a:t>졸음 운전 실태 파악 현황</a:t>
            </a:r>
            <a:endParaRPr lang="ko-KR" altLang="en-US" sz="12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0745619-40E9-7A21-CA11-F98FFCDF890C}"/>
              </a:ext>
            </a:extLst>
          </p:cNvPr>
          <p:cNvCxnSpPr>
            <a:cxnSpLocks/>
          </p:cNvCxnSpPr>
          <p:nvPr/>
        </p:nvCxnSpPr>
        <p:spPr>
          <a:xfrm>
            <a:off x="5420360" y="1018585"/>
            <a:ext cx="5965395" cy="0"/>
          </a:xfrm>
          <a:prstGeom prst="line">
            <a:avLst/>
          </a:prstGeom>
          <a:ln w="28575">
            <a:solidFill>
              <a:srgbClr val="FF7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6745931-E137-919A-ED65-E390315032BC}"/>
              </a:ext>
            </a:extLst>
          </p:cNvPr>
          <p:cNvSpPr txBox="1"/>
          <p:nvPr/>
        </p:nvSpPr>
        <p:spPr>
          <a:xfrm>
            <a:off x="5035124" y="2371087"/>
            <a:ext cx="2723253" cy="92333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just"/>
            <a:r>
              <a:rPr lang="ko-KR" altLang="en-US" sz="1200" b="0" i="0" dirty="0">
                <a:solidFill>
                  <a:srgbClr val="121212"/>
                </a:solidFill>
                <a:effectLst/>
                <a:latin typeface="Noto Sans KR"/>
              </a:rPr>
              <a:t>한국도로공사에 따르면 </a:t>
            </a:r>
            <a:r>
              <a:rPr lang="en-US" altLang="ko-KR" sz="1200" b="0" i="0" dirty="0">
                <a:solidFill>
                  <a:srgbClr val="121212"/>
                </a:solidFill>
                <a:effectLst/>
                <a:latin typeface="Noto Sans KR"/>
              </a:rPr>
              <a:t>2022</a:t>
            </a:r>
            <a:r>
              <a:rPr lang="ko-KR" altLang="en-US" sz="1200" b="0" i="0" dirty="0">
                <a:solidFill>
                  <a:srgbClr val="121212"/>
                </a:solidFill>
                <a:effectLst/>
                <a:latin typeface="Noto Sans KR"/>
              </a:rPr>
              <a:t>년 고속도로 교통사고 사망자 </a:t>
            </a:r>
            <a:r>
              <a:rPr lang="en-US" altLang="ko-KR" sz="1200" b="0" i="0" dirty="0">
                <a:solidFill>
                  <a:srgbClr val="121212"/>
                </a:solidFill>
                <a:effectLst/>
                <a:latin typeface="Noto Sans KR"/>
              </a:rPr>
              <a:t>156</a:t>
            </a:r>
            <a:r>
              <a:rPr lang="ko-KR" altLang="en-US" sz="1200" b="0" i="0" dirty="0">
                <a:solidFill>
                  <a:srgbClr val="121212"/>
                </a:solidFill>
                <a:effectLst/>
                <a:latin typeface="Noto Sans KR"/>
              </a:rPr>
              <a:t>명 중 </a:t>
            </a:r>
            <a:r>
              <a:rPr lang="en-US" altLang="ko-KR" sz="1200" b="0" i="0" dirty="0">
                <a:solidFill>
                  <a:srgbClr val="FF5E25"/>
                </a:solidFill>
                <a:effectLst/>
                <a:latin typeface="Noto Sans KR"/>
              </a:rPr>
              <a:t>76%(119</a:t>
            </a:r>
            <a:r>
              <a:rPr lang="ko-KR" altLang="en-US" sz="1200" b="0" i="0" dirty="0">
                <a:solidFill>
                  <a:srgbClr val="FF5E25"/>
                </a:solidFill>
                <a:effectLst/>
                <a:latin typeface="Noto Sans KR"/>
              </a:rPr>
              <a:t>명</a:t>
            </a:r>
            <a:r>
              <a:rPr lang="en-US" altLang="ko-KR" sz="1200" b="0" i="0" dirty="0">
                <a:solidFill>
                  <a:srgbClr val="FF5E25"/>
                </a:solidFill>
                <a:effectLst/>
                <a:latin typeface="Noto Sans KR"/>
              </a:rPr>
              <a:t>) </a:t>
            </a:r>
            <a:r>
              <a:rPr lang="ko-KR" altLang="en-US" sz="1200" b="0" i="0" dirty="0">
                <a:solidFill>
                  <a:srgbClr val="FF5E25"/>
                </a:solidFill>
                <a:effectLst/>
                <a:latin typeface="Noto Sans KR"/>
              </a:rPr>
              <a:t>이 졸음 및 주시 태만 사고로 숨졌다</a:t>
            </a:r>
            <a:r>
              <a:rPr lang="en-US" altLang="ko-KR" sz="1200" b="0" i="0" dirty="0">
                <a:solidFill>
                  <a:srgbClr val="FF5E25"/>
                </a:solidFill>
                <a:effectLst/>
                <a:latin typeface="Noto Sans KR"/>
              </a:rPr>
              <a:t>. </a:t>
            </a:r>
            <a:r>
              <a:rPr lang="en-US" altLang="ko-KR" sz="1200" b="0" i="0" dirty="0">
                <a:solidFill>
                  <a:srgbClr val="121212"/>
                </a:solidFill>
                <a:effectLst/>
                <a:latin typeface="Noto Sans KR"/>
              </a:rPr>
              <a:t>2018</a:t>
            </a:r>
            <a:r>
              <a:rPr lang="ko-KR" altLang="en-US" sz="1200" b="0" i="0" dirty="0">
                <a:solidFill>
                  <a:srgbClr val="121212"/>
                </a:solidFill>
                <a:effectLst/>
                <a:latin typeface="Noto Sans KR"/>
              </a:rPr>
              <a:t>년 </a:t>
            </a:r>
            <a:r>
              <a:rPr lang="en-US" altLang="ko-KR" sz="1200" b="0" i="0" dirty="0">
                <a:solidFill>
                  <a:srgbClr val="121212"/>
                </a:solidFill>
                <a:effectLst/>
                <a:latin typeface="Noto Sans KR"/>
              </a:rPr>
              <a:t>67%</a:t>
            </a:r>
            <a:r>
              <a:rPr lang="ko-KR" altLang="en-US" sz="1200" b="0" i="0" dirty="0">
                <a:solidFill>
                  <a:srgbClr val="121212"/>
                </a:solidFill>
                <a:effectLst/>
                <a:latin typeface="Noto Sans KR"/>
              </a:rPr>
              <a:t>였는데 </a:t>
            </a:r>
            <a:r>
              <a:rPr lang="en-US" altLang="ko-KR" sz="1200" b="0" i="0" dirty="0">
                <a:solidFill>
                  <a:srgbClr val="121212"/>
                </a:solidFill>
                <a:effectLst/>
                <a:latin typeface="Noto Sans KR"/>
              </a:rPr>
              <a:t>9% </a:t>
            </a:r>
            <a:r>
              <a:rPr lang="ko-KR" altLang="en-US" sz="1200" b="0" i="0" dirty="0">
                <a:solidFill>
                  <a:srgbClr val="121212"/>
                </a:solidFill>
                <a:effectLst/>
                <a:latin typeface="Noto Sans KR"/>
              </a:rPr>
              <a:t>포인트 늘어난 것이다</a:t>
            </a:r>
            <a:r>
              <a:rPr lang="en-US" altLang="ko-KR" sz="1200" b="0" i="0" dirty="0">
                <a:solidFill>
                  <a:srgbClr val="121212"/>
                </a:solidFill>
                <a:effectLst/>
                <a:latin typeface="Noto Sans KR"/>
              </a:rPr>
              <a:t>.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D3BC1-7927-84DF-0142-7DF5CC5400EF}"/>
              </a:ext>
            </a:extLst>
          </p:cNvPr>
          <p:cNvSpPr txBox="1"/>
          <p:nvPr/>
        </p:nvSpPr>
        <p:spPr>
          <a:xfrm>
            <a:off x="4419223" y="4430104"/>
            <a:ext cx="2208904" cy="129266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just">
              <a:spcBef>
                <a:spcPts val="1200"/>
              </a:spcBef>
              <a:buClr>
                <a:srgbClr val="27AB9E"/>
              </a:buClr>
              <a:buSzPct val="150000"/>
            </a:pPr>
            <a:r>
              <a:rPr lang="ko-KR" altLang="en-US" sz="1200" dirty="0">
                <a:latin typeface="+mn-ea"/>
              </a:rPr>
              <a:t>지난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년간</a:t>
            </a:r>
            <a:r>
              <a:rPr lang="en-US" altLang="ko-KR" sz="1200" dirty="0">
                <a:latin typeface="+mn-ea"/>
              </a:rPr>
              <a:t>(2019~2021</a:t>
            </a:r>
            <a:r>
              <a:rPr lang="ko-KR" altLang="en-US" sz="1200" dirty="0">
                <a:latin typeface="+mn-ea"/>
              </a:rPr>
              <a:t>년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봄철</a:t>
            </a:r>
            <a:r>
              <a:rPr lang="en-US" altLang="ko-KR" sz="1200" dirty="0">
                <a:latin typeface="+mn-ea"/>
              </a:rPr>
              <a:t>(3~5</a:t>
            </a:r>
            <a:r>
              <a:rPr lang="ko-KR" altLang="en-US" sz="1200" dirty="0">
                <a:latin typeface="+mn-ea"/>
              </a:rPr>
              <a:t>월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졸음운전으로 인한 교통사고는 총 </a:t>
            </a:r>
            <a:r>
              <a:rPr lang="en-US" altLang="ko-KR" sz="1200" dirty="0">
                <a:latin typeface="+mn-ea"/>
              </a:rPr>
              <a:t>1,833</a:t>
            </a:r>
            <a:r>
              <a:rPr lang="ko-KR" altLang="en-US" sz="1200" dirty="0">
                <a:latin typeface="+mn-ea"/>
              </a:rPr>
              <a:t>건으로 </a:t>
            </a:r>
            <a:r>
              <a:rPr lang="en-US" altLang="ko-KR" sz="1200" dirty="0">
                <a:latin typeface="+mn-ea"/>
              </a:rPr>
              <a:t>47</a:t>
            </a:r>
            <a:r>
              <a:rPr lang="ko-KR" altLang="en-US" sz="1200" dirty="0">
                <a:latin typeface="+mn-ea"/>
              </a:rPr>
              <a:t>명이 사망하고 </a:t>
            </a:r>
            <a:r>
              <a:rPr lang="en-US" altLang="ko-KR" sz="1200" dirty="0">
                <a:latin typeface="+mn-ea"/>
              </a:rPr>
              <a:t>3,423</a:t>
            </a:r>
            <a:r>
              <a:rPr lang="ko-KR" altLang="en-US" sz="1200" dirty="0">
                <a:latin typeface="+mn-ea"/>
              </a:rPr>
              <a:t>명이 부상한 것으로 나타났다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solidFill>
                  <a:srgbClr val="FF5E25"/>
                </a:solidFill>
                <a:latin typeface="+mn-ea"/>
              </a:rPr>
              <a:t>하루 평균 약 </a:t>
            </a:r>
            <a:r>
              <a:rPr lang="en-US" altLang="ko-KR" sz="1200" dirty="0">
                <a:solidFill>
                  <a:srgbClr val="FF5E25"/>
                </a:solidFill>
                <a:latin typeface="+mn-ea"/>
              </a:rPr>
              <a:t>7</a:t>
            </a:r>
            <a:r>
              <a:rPr lang="ko-KR" altLang="en-US" sz="1200" dirty="0">
                <a:solidFill>
                  <a:srgbClr val="FF5E25"/>
                </a:solidFill>
                <a:latin typeface="+mn-ea"/>
              </a:rPr>
              <a:t>건의 졸음운전 교통사고가 발생하고 있다</a:t>
            </a:r>
            <a:r>
              <a:rPr lang="en-US" altLang="ko-KR" sz="1200" dirty="0">
                <a:solidFill>
                  <a:srgbClr val="FF5E25"/>
                </a:solidFill>
                <a:latin typeface="+mn-ea"/>
              </a:rPr>
              <a:t>.</a:t>
            </a:r>
            <a:endParaRPr lang="en-US" sz="1200" dirty="0">
              <a:solidFill>
                <a:srgbClr val="FF5E25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822E35-49C1-29B8-D891-0AC4BEA88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2" y="1800078"/>
            <a:ext cx="3472018" cy="28896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379898F-5F55-33DA-EB37-9EE812EF2C56}"/>
              </a:ext>
            </a:extLst>
          </p:cNvPr>
          <p:cNvSpPr/>
          <p:nvPr/>
        </p:nvSpPr>
        <p:spPr>
          <a:xfrm rot="10800000">
            <a:off x="4403512" y="2315257"/>
            <a:ext cx="457200" cy="419100"/>
          </a:xfrm>
          <a:prstGeom prst="rightArrow">
            <a:avLst/>
          </a:prstGeom>
          <a:gradFill>
            <a:gsLst>
              <a:gs pos="0">
                <a:srgbClr val="FF7F50"/>
              </a:gs>
              <a:gs pos="100000">
                <a:srgbClr val="FFC000"/>
              </a:gs>
            </a:gsLst>
            <a:lin ang="27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BAA7DBF-89EA-6B62-A8E9-8EA2BA1A4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741" y="3882308"/>
            <a:ext cx="3902017" cy="21547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6E37F0B-16A4-A38F-9492-84EF530FC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338" y="1875486"/>
            <a:ext cx="659663" cy="659663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889F7B-AA08-0070-8604-09E51539C998}"/>
              </a:ext>
            </a:extLst>
          </p:cNvPr>
          <p:cNvSpPr/>
          <p:nvPr/>
        </p:nvSpPr>
        <p:spPr>
          <a:xfrm>
            <a:off x="8665001" y="2369119"/>
            <a:ext cx="2625213" cy="730478"/>
          </a:xfrm>
          <a:prstGeom prst="roundRect">
            <a:avLst/>
          </a:prstGeom>
          <a:gradFill>
            <a:gsLst>
              <a:gs pos="0">
                <a:srgbClr val="FF7F50"/>
              </a:gs>
              <a:gs pos="100000">
                <a:srgbClr val="FFC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졸음 운전 방지 기술 개발 필요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75BF9A3-24A4-346B-AA86-C8DF7BA23CDA}"/>
              </a:ext>
            </a:extLst>
          </p:cNvPr>
          <p:cNvSpPr/>
          <p:nvPr/>
        </p:nvSpPr>
        <p:spPr>
          <a:xfrm>
            <a:off x="6706418" y="4750137"/>
            <a:ext cx="457200" cy="419100"/>
          </a:xfrm>
          <a:prstGeom prst="rightArrow">
            <a:avLst/>
          </a:prstGeom>
          <a:gradFill>
            <a:gsLst>
              <a:gs pos="0">
                <a:srgbClr val="FF7F50"/>
              </a:gs>
              <a:gs pos="100000">
                <a:srgbClr val="FFC000"/>
              </a:gs>
            </a:gsLst>
            <a:lin ang="27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F6F6B-9500-8185-DA7C-1F9D3D833CFF}"/>
              </a:ext>
            </a:extLst>
          </p:cNvPr>
          <p:cNvSpPr txBox="1"/>
          <p:nvPr/>
        </p:nvSpPr>
        <p:spPr>
          <a:xfrm>
            <a:off x="11587480" y="6316980"/>
            <a:ext cx="27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FE724CB-2998-E091-CCAA-A900D5DE1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848074"/>
              </p:ext>
            </p:extLst>
          </p:nvPr>
        </p:nvGraphicFramePr>
        <p:xfrm>
          <a:off x="6502605" y="1097225"/>
          <a:ext cx="488315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55">
                  <a:extLst>
                    <a:ext uri="{9D8B030D-6E8A-4147-A177-3AD203B41FA5}">
                      <a16:colId xmlns:a16="http://schemas.microsoft.com/office/drawing/2014/main" val="2105185956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17200054"/>
                    </a:ext>
                  </a:extLst>
                </a:gridCol>
                <a:gridCol w="968692">
                  <a:extLst>
                    <a:ext uri="{9D8B030D-6E8A-4147-A177-3AD203B41FA5}">
                      <a16:colId xmlns:a16="http://schemas.microsoft.com/office/drawing/2014/main" val="3180534043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2604938354"/>
                    </a:ext>
                  </a:extLst>
                </a:gridCol>
                <a:gridCol w="851218">
                  <a:extLst>
                    <a:ext uri="{9D8B030D-6E8A-4147-A177-3AD203B41FA5}">
                      <a16:colId xmlns:a16="http://schemas.microsoft.com/office/drawing/2014/main" val="4146187833"/>
                    </a:ext>
                  </a:extLst>
                </a:gridCol>
              </a:tblGrid>
              <a:tr h="233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overview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contribution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rgbClr val="FF9C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System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cs typeface="Lato Light" panose="020F0502020204030203" pitchFamily="34" charset="0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model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Real-time segmentation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Expectation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546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41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82701E-0592-C919-B933-7FB13A0B4CB0}"/>
              </a:ext>
            </a:extLst>
          </p:cNvPr>
          <p:cNvSpPr txBox="1"/>
          <p:nvPr/>
        </p:nvSpPr>
        <p:spPr>
          <a:xfrm>
            <a:off x="432618" y="373626"/>
            <a:ext cx="667610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rgbClr val="FF7F5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</a:t>
            </a:r>
            <a:r>
              <a:rPr lang="en-US" altLang="ko-KR" dirty="0">
                <a:solidFill>
                  <a:srgbClr val="92D050"/>
                </a:solidFill>
              </a:rPr>
              <a:t>  </a:t>
            </a:r>
            <a:r>
              <a:rPr lang="en-US" altLang="ko-KR" sz="25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Contribution</a:t>
            </a:r>
            <a:r>
              <a:rPr lang="en-US" altLang="ko-KR" sz="25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/>
              <a:t>개발 배경</a:t>
            </a:r>
            <a:endParaRPr lang="ko-KR" altLang="en-US" sz="12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0745619-40E9-7A21-CA11-F98FFCDF890C}"/>
              </a:ext>
            </a:extLst>
          </p:cNvPr>
          <p:cNvCxnSpPr>
            <a:cxnSpLocks/>
          </p:cNvCxnSpPr>
          <p:nvPr/>
        </p:nvCxnSpPr>
        <p:spPr>
          <a:xfrm>
            <a:off x="4074012" y="1018585"/>
            <a:ext cx="7311743" cy="0"/>
          </a:xfrm>
          <a:prstGeom prst="line">
            <a:avLst/>
          </a:prstGeom>
          <a:ln w="28575">
            <a:solidFill>
              <a:srgbClr val="FF7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32">
            <a:extLst>
              <a:ext uri="{FF2B5EF4-FFF2-40B4-BE49-F238E27FC236}">
                <a16:creationId xmlns:a16="http://schemas.microsoft.com/office/drawing/2014/main" id="{B75C021C-115E-8912-A793-4875B5D8E997}"/>
              </a:ext>
            </a:extLst>
          </p:cNvPr>
          <p:cNvGrpSpPr/>
          <p:nvPr/>
        </p:nvGrpSpPr>
        <p:grpSpPr>
          <a:xfrm>
            <a:off x="785952" y="1928284"/>
            <a:ext cx="10638505" cy="1658018"/>
            <a:chOff x="1790700" y="4976597"/>
            <a:chExt cx="8610600" cy="202971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437007-F969-5EA7-FA19-D621DEF76C26}"/>
                </a:ext>
              </a:extLst>
            </p:cNvPr>
            <p:cNvGrpSpPr/>
            <p:nvPr/>
          </p:nvGrpSpPr>
          <p:grpSpPr>
            <a:xfrm>
              <a:off x="1790700" y="4976597"/>
              <a:ext cx="2678334" cy="1560700"/>
              <a:chOff x="1790700" y="2395895"/>
              <a:chExt cx="2678334" cy="156070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DF92DB-7429-9B41-F4AD-0041E9299FCB}"/>
                  </a:ext>
                </a:extLst>
              </p:cNvPr>
              <p:cNvSpPr txBox="1"/>
              <p:nvPr/>
            </p:nvSpPr>
            <p:spPr>
              <a:xfrm>
                <a:off x="2714662" y="2395895"/>
                <a:ext cx="1754372" cy="427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400" b="1" spc="200" dirty="0">
                    <a:solidFill>
                      <a:srgbClr val="FF7F50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BMW(Driver Attention Camera)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C5CCFB-77D2-998F-D4FE-ECD33ECED68F}"/>
                  </a:ext>
                </a:extLst>
              </p:cNvPr>
              <p:cNvSpPr txBox="1"/>
              <p:nvPr/>
            </p:nvSpPr>
            <p:spPr>
              <a:xfrm>
                <a:off x="2697622" y="2891421"/>
                <a:ext cx="1754371" cy="1065174"/>
              </a:xfrm>
              <a:prstGeom prst="rect">
                <a:avLst/>
              </a:prstGeom>
              <a:noFill/>
            </p:spPr>
            <p:txBody>
              <a:bodyPr wrap="square" lIns="0" tIns="0" rIns="9144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b="1" dirty="0">
                    <a:latin typeface="Noto Sans KR"/>
                    <a:cs typeface="Lato Light" panose="020F0502020204030203" pitchFamily="34" charset="0"/>
                  </a:rPr>
                  <a:t>원리</a:t>
                </a:r>
                <a:r>
                  <a:rPr lang="en-US" altLang="ko-KR" sz="1200" dirty="0"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: </a:t>
                </a:r>
                <a:r>
                  <a:rPr lang="ko-KR" altLang="en-US" sz="1200" dirty="0">
                    <a:latin typeface="Noto Sans KR"/>
                    <a:cs typeface="Lato Light" panose="020F0502020204030203" pitchFamily="34" charset="0"/>
                  </a:rPr>
                  <a:t>운전자의 눈동자 움직임                     </a:t>
                </a:r>
                <a:r>
                  <a:rPr lang="en-US" altLang="ko-KR" sz="1200" dirty="0">
                    <a:latin typeface="Noto Sans KR"/>
                    <a:cs typeface="Lato Light" panose="020F0502020204030203" pitchFamily="34" charset="0"/>
                  </a:rPr>
                  <a:t>             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dirty="0">
                    <a:latin typeface="Noto Sans KR"/>
                    <a:cs typeface="Lato Light" panose="020F0502020204030203" pitchFamily="34" charset="0"/>
                  </a:rPr>
                  <a:t>           </a:t>
                </a:r>
                <a:r>
                  <a:rPr lang="ko-KR" altLang="en-US" sz="1200" dirty="0">
                    <a:latin typeface="Noto Sans KR"/>
                    <a:cs typeface="Lato Light" panose="020F0502020204030203" pitchFamily="34" charset="0"/>
                  </a:rPr>
                  <a:t>과 얼굴 방향 추적</a:t>
                </a:r>
                <a:endParaRPr lang="en-US" altLang="ko-KR" sz="1200" dirty="0">
                  <a:latin typeface="Noto Sans KR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  <a:p>
                <a:pPr algn="just">
                  <a:lnSpc>
                    <a:spcPct val="120000"/>
                  </a:lnSpc>
                </a:pPr>
                <a:endParaRPr lang="en-US" altLang="ko-KR" sz="1200" b="1" dirty="0">
                  <a:solidFill>
                    <a:srgbClr val="FF5E25"/>
                  </a:solidFill>
                  <a:latin typeface="Noto Sans KR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ko-KR" altLang="en-US" sz="1200" b="1" dirty="0"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단점</a:t>
                </a:r>
                <a:r>
                  <a:rPr lang="ko-KR" altLang="en-US" sz="1200" b="1" dirty="0">
                    <a:solidFill>
                      <a:srgbClr val="FF5E25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 </a:t>
                </a:r>
                <a:r>
                  <a:rPr lang="en-US" altLang="ko-KR" sz="1200" b="1" dirty="0">
                    <a:solidFill>
                      <a:srgbClr val="FF5E25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: </a:t>
                </a:r>
                <a:r>
                  <a:rPr lang="ko-KR" altLang="en-US" sz="1200" b="1" dirty="0">
                    <a:solidFill>
                      <a:srgbClr val="FF5E25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단발성 알람만 제공</a:t>
                </a:r>
                <a:endParaRPr lang="en-US" sz="1200" b="1" dirty="0">
                  <a:solidFill>
                    <a:srgbClr val="FF5E25"/>
                  </a:solidFill>
                  <a:latin typeface="Noto Sans KR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0CDA18-9DBE-91FE-0D29-5FB6BE7E48AA}"/>
                  </a:ext>
                </a:extLst>
              </p:cNvPr>
              <p:cNvSpPr txBox="1"/>
              <p:nvPr/>
            </p:nvSpPr>
            <p:spPr>
              <a:xfrm>
                <a:off x="1790700" y="2395895"/>
                <a:ext cx="778329" cy="4325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800" dirty="0">
                    <a:solidFill>
                      <a:srgbClr val="FF7F50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01</a:t>
                </a:r>
              </a:p>
            </p:txBody>
          </p:sp>
          <p:cxnSp>
            <p:nvCxnSpPr>
              <p:cNvPr id="28" name="Straight Connector 17">
                <a:extLst>
                  <a:ext uri="{FF2B5EF4-FFF2-40B4-BE49-F238E27FC236}">
                    <a16:creationId xmlns:a16="http://schemas.microsoft.com/office/drawing/2014/main" id="{F07FC0BE-9963-A496-CE0C-575A22C9C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1058" y="2417667"/>
                <a:ext cx="0" cy="1068602"/>
              </a:xfrm>
              <a:prstGeom prst="line">
                <a:avLst/>
              </a:prstGeom>
              <a:ln w="25400">
                <a:solidFill>
                  <a:srgbClr val="FF7F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8">
              <a:extLst>
                <a:ext uri="{FF2B5EF4-FFF2-40B4-BE49-F238E27FC236}">
                  <a16:creationId xmlns:a16="http://schemas.microsoft.com/office/drawing/2014/main" id="{9864BD1B-4B3A-113B-DBAB-B3EC2D493041}"/>
                </a:ext>
              </a:extLst>
            </p:cNvPr>
            <p:cNvGrpSpPr/>
            <p:nvPr/>
          </p:nvGrpSpPr>
          <p:grpSpPr>
            <a:xfrm>
              <a:off x="4756833" y="4976597"/>
              <a:ext cx="2678334" cy="2029717"/>
              <a:chOff x="1790700" y="2395895"/>
              <a:chExt cx="2678334" cy="202971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8819FD-E088-15EF-C605-5E229E4958D9}"/>
                  </a:ext>
                </a:extLst>
              </p:cNvPr>
              <p:cNvSpPr txBox="1"/>
              <p:nvPr/>
            </p:nvSpPr>
            <p:spPr>
              <a:xfrm>
                <a:off x="2714662" y="2395895"/>
                <a:ext cx="1754372" cy="216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400" b="1" spc="200" dirty="0">
                    <a:solidFill>
                      <a:srgbClr val="FF7F50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Cadillac(Super Cruise)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05B49D-DDE0-40A1-07AD-BC18B306653B}"/>
                  </a:ext>
                </a:extLst>
              </p:cNvPr>
              <p:cNvSpPr txBox="1"/>
              <p:nvPr/>
            </p:nvSpPr>
            <p:spPr>
              <a:xfrm>
                <a:off x="2697621" y="2817883"/>
                <a:ext cx="1754372" cy="1607729"/>
              </a:xfrm>
              <a:prstGeom prst="rect">
                <a:avLst/>
              </a:prstGeom>
              <a:noFill/>
            </p:spPr>
            <p:txBody>
              <a:bodyPr wrap="square" lIns="0" tIns="0" rIns="9144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b="1" dirty="0">
                    <a:latin typeface="Noto Sans KR"/>
                    <a:cs typeface="Lato Light" panose="020F0502020204030203" pitchFamily="34" charset="0"/>
                  </a:rPr>
                  <a:t>원리</a:t>
                </a:r>
                <a:r>
                  <a:rPr lang="en-US" altLang="ko-KR" sz="1200" dirty="0"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: </a:t>
                </a:r>
                <a:r>
                  <a:rPr lang="ko-KR" altLang="en-US" sz="1200" dirty="0" err="1">
                    <a:latin typeface="Noto Sans KR"/>
                    <a:cs typeface="Lato Light" panose="020F0502020204030203" pitchFamily="34" charset="0"/>
                  </a:rPr>
                  <a:t>반자율</a:t>
                </a:r>
                <a:r>
                  <a:rPr lang="ko-KR" altLang="en-US" sz="1200" dirty="0">
                    <a:latin typeface="Noto Sans KR"/>
                    <a:cs typeface="Lato Light" panose="020F0502020204030203" pitchFamily="34" charset="0"/>
                  </a:rPr>
                  <a:t> 주행 중 운전자의 </a:t>
                </a:r>
                <a:endParaRPr lang="en-US" altLang="ko-KR" sz="1200" dirty="0">
                  <a:latin typeface="Noto Sans KR"/>
                  <a:cs typeface="Lato Light" panose="020F050202020403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dirty="0">
                    <a:latin typeface="Noto Sans KR"/>
                    <a:cs typeface="Lato Light" panose="020F0502020204030203" pitchFamily="34" charset="0"/>
                  </a:rPr>
                  <a:t>           </a:t>
                </a:r>
                <a:r>
                  <a:rPr lang="ko-KR" altLang="en-US" sz="1200" dirty="0">
                    <a:latin typeface="Noto Sans KR"/>
                    <a:cs typeface="Lato Light" panose="020F0502020204030203" pitchFamily="34" charset="0"/>
                  </a:rPr>
                  <a:t>눈 모니터링</a:t>
                </a:r>
                <a:endParaRPr lang="en-US" altLang="ko-KR" sz="1200" dirty="0">
                  <a:latin typeface="Noto Sans KR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sz="1200" b="1" dirty="0">
                  <a:solidFill>
                    <a:srgbClr val="FF9C79"/>
                  </a:solidFill>
                  <a:latin typeface="Noto Sans KR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200" b="1" dirty="0"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단점</a:t>
                </a:r>
                <a:r>
                  <a:rPr lang="ko-KR" altLang="en-US" sz="1200" b="1" dirty="0">
                    <a:solidFill>
                      <a:srgbClr val="FF5E25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 </a:t>
                </a:r>
                <a:r>
                  <a:rPr lang="en-US" altLang="ko-KR" sz="1200" b="1" dirty="0">
                    <a:solidFill>
                      <a:srgbClr val="FF5E25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: </a:t>
                </a:r>
                <a:r>
                  <a:rPr lang="ko-KR" altLang="en-US" sz="1200" b="1" dirty="0" err="1">
                    <a:solidFill>
                      <a:srgbClr val="FF5E25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반자율</a:t>
                </a:r>
                <a:r>
                  <a:rPr lang="ko-KR" altLang="en-US" sz="1200" b="1" dirty="0">
                    <a:solidFill>
                      <a:srgbClr val="FF5E25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 주행모드에서만 </a:t>
                </a:r>
                <a:endParaRPr lang="en-US" altLang="ko-KR" sz="1200" b="1" dirty="0">
                  <a:solidFill>
                    <a:srgbClr val="FF5E25"/>
                  </a:solidFill>
                  <a:latin typeface="Noto Sans KR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b="1" dirty="0">
                    <a:solidFill>
                      <a:srgbClr val="FF5E25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            </a:t>
                </a:r>
                <a:r>
                  <a:rPr lang="ko-KR" altLang="en-US" sz="1200" b="1" dirty="0">
                    <a:solidFill>
                      <a:srgbClr val="FF5E25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활성화되며 지속적인 알</a:t>
                </a:r>
                <a:endParaRPr lang="en-US" altLang="ko-KR" sz="1200" b="1" dirty="0">
                  <a:solidFill>
                    <a:srgbClr val="FF5E25"/>
                  </a:solidFill>
                  <a:latin typeface="Noto Sans KR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b="1" dirty="0">
                    <a:solidFill>
                      <a:srgbClr val="FF5E25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            </a:t>
                </a:r>
                <a:r>
                  <a:rPr lang="ko-KR" altLang="en-US" sz="1200" b="1" dirty="0">
                    <a:solidFill>
                      <a:srgbClr val="FF5E25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람은 제한적</a:t>
                </a:r>
                <a:endParaRPr lang="en-US" altLang="ko-KR" sz="1200" b="1" dirty="0">
                  <a:solidFill>
                    <a:srgbClr val="FF5E25"/>
                  </a:solidFill>
                  <a:latin typeface="Noto Sans KR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8C5AC3-E72A-ABBF-8ED7-3BAE8AFC29A2}"/>
                  </a:ext>
                </a:extLst>
              </p:cNvPr>
              <p:cNvSpPr txBox="1"/>
              <p:nvPr/>
            </p:nvSpPr>
            <p:spPr>
              <a:xfrm>
                <a:off x="1790700" y="2395895"/>
                <a:ext cx="778329" cy="4325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800" dirty="0">
                    <a:solidFill>
                      <a:srgbClr val="FF7F50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02</a:t>
                </a:r>
              </a:p>
            </p:txBody>
          </p:sp>
          <p:cxnSp>
            <p:nvCxnSpPr>
              <p:cNvPr id="24" name="Straight Connector 22">
                <a:extLst>
                  <a:ext uri="{FF2B5EF4-FFF2-40B4-BE49-F238E27FC236}">
                    <a16:creationId xmlns:a16="http://schemas.microsoft.com/office/drawing/2014/main" id="{DB4C2C84-C229-39DE-DCCC-B88AD019F6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1058" y="2417667"/>
                <a:ext cx="0" cy="1068602"/>
              </a:xfrm>
              <a:prstGeom prst="line">
                <a:avLst/>
              </a:prstGeom>
              <a:ln w="25400">
                <a:solidFill>
                  <a:srgbClr val="FF7F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7282CBC2-D164-8B52-6777-C91278D5569C}"/>
                </a:ext>
              </a:extLst>
            </p:cNvPr>
            <p:cNvGrpSpPr/>
            <p:nvPr/>
          </p:nvGrpSpPr>
          <p:grpSpPr>
            <a:xfrm>
              <a:off x="7722966" y="4976597"/>
              <a:ext cx="2678334" cy="1771928"/>
              <a:chOff x="1790700" y="2395895"/>
              <a:chExt cx="2678334" cy="177192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529A3-6875-D2B6-349C-1AFC22A3C549}"/>
                  </a:ext>
                </a:extLst>
              </p:cNvPr>
              <p:cNvSpPr txBox="1"/>
              <p:nvPr/>
            </p:nvSpPr>
            <p:spPr>
              <a:xfrm>
                <a:off x="2714662" y="2395895"/>
                <a:ext cx="1754372" cy="216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400" b="1" spc="200" dirty="0">
                    <a:solidFill>
                      <a:srgbClr val="FF7F50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Tesla(Autopilot)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89BBAB-F8DB-0F2E-C83D-551C9CD35525}"/>
                  </a:ext>
                </a:extLst>
              </p:cNvPr>
              <p:cNvSpPr txBox="1"/>
              <p:nvPr/>
            </p:nvSpPr>
            <p:spPr>
              <a:xfrm>
                <a:off x="2714663" y="2831372"/>
                <a:ext cx="1754371" cy="1336451"/>
              </a:xfrm>
              <a:prstGeom prst="rect">
                <a:avLst/>
              </a:prstGeom>
              <a:noFill/>
            </p:spPr>
            <p:txBody>
              <a:bodyPr wrap="square" lIns="0" tIns="0" rIns="9144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b="1" i="0" dirty="0">
                    <a:solidFill>
                      <a:srgbClr val="374151"/>
                    </a:solidFill>
                    <a:effectLst/>
                    <a:latin typeface="Noto Sans KR"/>
                    <a:cs typeface="Lato Light" panose="020F0502020204030203" pitchFamily="34" charset="0"/>
                  </a:rPr>
                  <a:t>원리</a:t>
                </a:r>
                <a:r>
                  <a:rPr lang="en-US" altLang="ko-KR" sz="1200" b="0" i="0" dirty="0">
                    <a:solidFill>
                      <a:srgbClr val="374151"/>
                    </a:solidFill>
                    <a:effectLst/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: </a:t>
                </a:r>
                <a:r>
                  <a:rPr lang="ko-KR" altLang="en-US" sz="1200" b="0" i="0" dirty="0">
                    <a:solidFill>
                      <a:srgbClr val="374151"/>
                    </a:solidFill>
                    <a:effectLst/>
                    <a:latin typeface="Noto Sans KR"/>
                    <a:cs typeface="Lato Light" panose="020F0502020204030203" pitchFamily="34" charset="0"/>
                  </a:rPr>
                  <a:t>룸 미러 뒤에 위치한 </a:t>
                </a:r>
                <a:r>
                  <a:rPr lang="ko-KR" altLang="en-US" sz="1200" b="0" i="0" dirty="0" err="1">
                    <a:solidFill>
                      <a:srgbClr val="374151"/>
                    </a:solidFill>
                    <a:effectLst/>
                    <a:latin typeface="Noto Sans KR"/>
                    <a:cs typeface="Lato Light" panose="020F0502020204030203" pitchFamily="34" charset="0"/>
                  </a:rPr>
                  <a:t>카메</a:t>
                </a:r>
                <a:endParaRPr lang="en-US" altLang="ko-KR" sz="1200" b="0" i="0" dirty="0">
                  <a:solidFill>
                    <a:srgbClr val="374151"/>
                  </a:solidFill>
                  <a:effectLst/>
                  <a:latin typeface="Noto Sans KR"/>
                  <a:cs typeface="Lato Light" panose="020F050202020403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dirty="0">
                    <a:solidFill>
                      <a:srgbClr val="374151"/>
                    </a:solidFill>
                    <a:latin typeface="Noto Sans KR"/>
                    <a:cs typeface="Lato Light" panose="020F0502020204030203" pitchFamily="34" charset="0"/>
                  </a:rPr>
                  <a:t>           </a:t>
                </a:r>
                <a:r>
                  <a:rPr lang="ko-KR" altLang="en-US" sz="1200" b="0" i="0" dirty="0">
                    <a:solidFill>
                      <a:srgbClr val="374151"/>
                    </a:solidFill>
                    <a:effectLst/>
                    <a:latin typeface="Noto Sans KR"/>
                    <a:cs typeface="Lato Light" panose="020F0502020204030203" pitchFamily="34" charset="0"/>
                  </a:rPr>
                  <a:t>라를 통해 운전자의 얼굴 </a:t>
                </a:r>
                <a:endParaRPr lang="en-US" altLang="ko-KR" sz="1200" b="0" i="0" dirty="0">
                  <a:solidFill>
                    <a:srgbClr val="374151"/>
                  </a:solidFill>
                  <a:effectLst/>
                  <a:latin typeface="Noto Sans KR"/>
                  <a:cs typeface="Lato Light" panose="020F050202020403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dirty="0">
                    <a:solidFill>
                      <a:srgbClr val="374151"/>
                    </a:solidFill>
                    <a:latin typeface="Noto Sans KR"/>
                    <a:cs typeface="Lato Light" panose="020F0502020204030203" pitchFamily="34" charset="0"/>
                  </a:rPr>
                  <a:t>           </a:t>
                </a:r>
                <a:r>
                  <a:rPr lang="ko-KR" altLang="en-US" sz="1200" b="0" i="0" dirty="0">
                    <a:solidFill>
                      <a:srgbClr val="374151"/>
                    </a:solidFill>
                    <a:effectLst/>
                    <a:latin typeface="Noto Sans KR"/>
                    <a:cs typeface="Lato Light" panose="020F0502020204030203" pitchFamily="34" charset="0"/>
                  </a:rPr>
                  <a:t>특징 통해 졸음 패턴 파악</a:t>
                </a:r>
                <a:endParaRPr lang="en-US" altLang="ko-KR" sz="1200" b="0" i="0" dirty="0">
                  <a:solidFill>
                    <a:srgbClr val="374151"/>
                  </a:solidFill>
                  <a:effectLst/>
                  <a:latin typeface="Noto Sans KR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200" b="1" dirty="0">
                    <a:solidFill>
                      <a:srgbClr val="374151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단점 </a:t>
                </a:r>
                <a:r>
                  <a:rPr lang="en-US" altLang="ko-KR" sz="1200" b="1" dirty="0">
                    <a:solidFill>
                      <a:srgbClr val="FF5E25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: </a:t>
                </a:r>
                <a:r>
                  <a:rPr lang="ko-KR" altLang="en-US" sz="1200" b="1" dirty="0">
                    <a:solidFill>
                      <a:srgbClr val="FF5E25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최소 </a:t>
                </a:r>
                <a:r>
                  <a:rPr lang="en-US" altLang="ko-KR" sz="1200" b="1" dirty="0">
                    <a:solidFill>
                      <a:srgbClr val="FF5E25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10</a:t>
                </a:r>
                <a:r>
                  <a:rPr lang="ko-KR" altLang="en-US" sz="1200" b="1" dirty="0">
                    <a:solidFill>
                      <a:srgbClr val="FF5E25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분 동안 </a:t>
                </a:r>
                <a:r>
                  <a:rPr lang="en-US" altLang="ko-KR" sz="1200" b="1" dirty="0">
                    <a:solidFill>
                      <a:srgbClr val="FF5E25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65km/h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b="1" dirty="0">
                    <a:solidFill>
                      <a:srgbClr val="FF5E25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            </a:t>
                </a:r>
                <a:r>
                  <a:rPr lang="ko-KR" altLang="en-US" sz="1200" b="1" dirty="0">
                    <a:solidFill>
                      <a:srgbClr val="FF5E25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이상으로 주행해야 함</a:t>
                </a:r>
                <a:endParaRPr lang="en-US" altLang="ko-KR" sz="1200" b="1" i="0" dirty="0">
                  <a:solidFill>
                    <a:srgbClr val="FF5E25"/>
                  </a:solidFill>
                  <a:effectLst/>
                  <a:latin typeface="Noto Sans KR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B7A456-A4CF-193F-A553-87F8FF8F99CB}"/>
                  </a:ext>
                </a:extLst>
              </p:cNvPr>
              <p:cNvSpPr txBox="1"/>
              <p:nvPr/>
            </p:nvSpPr>
            <p:spPr>
              <a:xfrm>
                <a:off x="1790700" y="2395895"/>
                <a:ext cx="778329" cy="4325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800" dirty="0">
                    <a:solidFill>
                      <a:srgbClr val="FF7F50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03</a:t>
                </a:r>
              </a:p>
            </p:txBody>
          </p:sp>
          <p:cxnSp>
            <p:nvCxnSpPr>
              <p:cNvPr id="20" name="Straight Connector 27">
                <a:extLst>
                  <a:ext uri="{FF2B5EF4-FFF2-40B4-BE49-F238E27FC236}">
                    <a16:creationId xmlns:a16="http://schemas.microsoft.com/office/drawing/2014/main" id="{6CADBA1E-8A30-73A5-D347-85299FE33F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1058" y="2417667"/>
                <a:ext cx="0" cy="1068602"/>
              </a:xfrm>
              <a:prstGeom prst="line">
                <a:avLst/>
              </a:prstGeom>
              <a:ln w="25400">
                <a:solidFill>
                  <a:srgbClr val="FF7F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79FF08-21E3-BA41-1D24-FCCCAFCD6FE5}"/>
              </a:ext>
            </a:extLst>
          </p:cNvPr>
          <p:cNvSpPr txBox="1"/>
          <p:nvPr/>
        </p:nvSpPr>
        <p:spPr>
          <a:xfrm>
            <a:off x="11587480" y="6316980"/>
            <a:ext cx="27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01D3967-1933-ECBC-D81D-DC04212F7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067162"/>
              </p:ext>
            </p:extLst>
          </p:nvPr>
        </p:nvGraphicFramePr>
        <p:xfrm>
          <a:off x="6502605" y="1097225"/>
          <a:ext cx="488315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55">
                  <a:extLst>
                    <a:ext uri="{9D8B030D-6E8A-4147-A177-3AD203B41FA5}">
                      <a16:colId xmlns:a16="http://schemas.microsoft.com/office/drawing/2014/main" val="2105185956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17200054"/>
                    </a:ext>
                  </a:extLst>
                </a:gridCol>
                <a:gridCol w="968692">
                  <a:extLst>
                    <a:ext uri="{9D8B030D-6E8A-4147-A177-3AD203B41FA5}">
                      <a16:colId xmlns:a16="http://schemas.microsoft.com/office/drawing/2014/main" val="3180534043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2604938354"/>
                    </a:ext>
                  </a:extLst>
                </a:gridCol>
                <a:gridCol w="851218">
                  <a:extLst>
                    <a:ext uri="{9D8B030D-6E8A-4147-A177-3AD203B41FA5}">
                      <a16:colId xmlns:a16="http://schemas.microsoft.com/office/drawing/2014/main" val="4146187833"/>
                    </a:ext>
                  </a:extLst>
                </a:gridCol>
              </a:tblGrid>
              <a:tr h="233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overview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contribution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rgbClr val="FF9C7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System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cs typeface="Lato Light" panose="020F0502020204030203" pitchFamily="34" charset="0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model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Real-time segmentation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Expectation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546307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78BB41-3C9F-C909-343C-AC4ECFBA63C7}"/>
              </a:ext>
            </a:extLst>
          </p:cNvPr>
          <p:cNvGrpSpPr/>
          <p:nvPr/>
        </p:nvGrpSpPr>
        <p:grpSpPr>
          <a:xfrm>
            <a:off x="3078129" y="4300840"/>
            <a:ext cx="6631192" cy="1435396"/>
            <a:chOff x="2798211" y="4368808"/>
            <a:chExt cx="6631192" cy="143539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2C225FF-8C39-353F-5310-8445A28C7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8211" y="4368808"/>
              <a:ext cx="873399" cy="92333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EC5699-7E7C-C5A2-B649-BD77CE870075}"/>
                </a:ext>
              </a:extLst>
            </p:cNvPr>
            <p:cNvSpPr txBox="1"/>
            <p:nvPr/>
          </p:nvSpPr>
          <p:spPr>
            <a:xfrm>
              <a:off x="3837852" y="4471792"/>
              <a:ext cx="559155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600" b="0" i="0" u="none" strike="noStrike" dirty="0">
                  <a:solidFill>
                    <a:srgbClr val="0F0F0F"/>
                  </a:solidFill>
                  <a:effectLst/>
                  <a:latin typeface="Arial" panose="020B0604020202020204" pitchFamily="34" charset="0"/>
                </a:rPr>
                <a:t>운전자의 즉각적인 반응을 촉진시켜</a:t>
              </a:r>
              <a:r>
                <a:rPr lang="en-US" altLang="ko-KR" sz="1600" dirty="0">
                  <a:solidFill>
                    <a:srgbClr val="0F0F0F"/>
                  </a:solidFill>
                  <a:latin typeface="Arial" panose="020B0604020202020204" pitchFamily="34" charset="0"/>
                </a:rPr>
                <a:t> </a:t>
              </a: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600" b="0" i="0" u="none" strike="noStrike" dirty="0">
                  <a:solidFill>
                    <a:srgbClr val="0F0F0F"/>
                  </a:solidFill>
                  <a:effectLst/>
                  <a:latin typeface="Arial" panose="020B0604020202020204" pitchFamily="34" charset="0"/>
                </a:rPr>
                <a:t>지속적인 경고 시스템을 통해 </a:t>
              </a:r>
              <a:endParaRPr lang="en-US" altLang="ko-KR" sz="1600" b="0" i="0" u="none" strike="noStrike" dirty="0">
                <a:solidFill>
                  <a:srgbClr val="0F0F0F"/>
                </a:solidFill>
                <a:effectLst/>
                <a:latin typeface="Arial" panose="020B0604020202020204" pitchFamily="34" charset="0"/>
              </a:endParaRPr>
            </a:p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600" b="0" i="0" u="none" strike="noStrike" dirty="0">
                  <a:solidFill>
                    <a:srgbClr val="0F0F0F"/>
                  </a:solidFill>
                  <a:effectLst/>
                  <a:latin typeface="Arial" panose="020B0604020202020204" pitchFamily="34" charset="0"/>
                </a:rPr>
                <a:t>졸음 상태에서 완전히 벗어날 때까지 알람 제공</a:t>
              </a:r>
              <a:endParaRPr lang="en-US" altLang="ko-KR" sz="1600" b="0" i="0" u="none" strike="noStrike" dirty="0">
                <a:solidFill>
                  <a:srgbClr val="0F0F0F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8BF4184-9B5B-F0CA-7F9B-3E72036E031C}"/>
                </a:ext>
              </a:extLst>
            </p:cNvPr>
            <p:cNvGrpSpPr/>
            <p:nvPr/>
          </p:nvGrpSpPr>
          <p:grpSpPr>
            <a:xfrm>
              <a:off x="3953486" y="5434872"/>
              <a:ext cx="3977603" cy="369332"/>
              <a:chOff x="4095067" y="5708088"/>
              <a:chExt cx="3977603" cy="369332"/>
            </a:xfrm>
          </p:grpSpPr>
          <p:sp>
            <p:nvSpPr>
              <p:cNvPr id="4" name="화살표: 오른쪽 3">
                <a:extLst>
                  <a:ext uri="{FF2B5EF4-FFF2-40B4-BE49-F238E27FC236}">
                    <a16:creationId xmlns:a16="http://schemas.microsoft.com/office/drawing/2014/main" id="{580994D9-C50A-9EA7-7FD4-2AF1CD8477F3}"/>
                  </a:ext>
                </a:extLst>
              </p:cNvPr>
              <p:cNvSpPr/>
              <p:nvPr/>
            </p:nvSpPr>
            <p:spPr>
              <a:xfrm>
                <a:off x="4095067" y="5751687"/>
                <a:ext cx="382555" cy="282134"/>
              </a:xfrm>
              <a:prstGeom prst="rightArrow">
                <a:avLst/>
              </a:prstGeom>
              <a:solidFill>
                <a:srgbClr val="FF7F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98FCD77-FD24-C8BE-CCE5-C70BA4E62FF2}"/>
                  </a:ext>
                </a:extLst>
              </p:cNvPr>
              <p:cNvSpPr txBox="1"/>
              <p:nvPr/>
            </p:nvSpPr>
            <p:spPr>
              <a:xfrm>
                <a:off x="4618848" y="5708088"/>
                <a:ext cx="34538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800" b="1" dirty="0">
                    <a:solidFill>
                      <a:srgbClr val="FF5E25"/>
                    </a:solidFill>
                    <a:latin typeface="Noto Sans KR"/>
                    <a:ea typeface="Lato Light" panose="020F0502020204030203" pitchFamily="34" charset="0"/>
                    <a:cs typeface="Lato Light" panose="020F0502020204030203" pitchFamily="34" charset="0"/>
                  </a:rPr>
                  <a:t>운전자의 졸음 및 주시 태만 방지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4683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8D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53307" y="2708803"/>
            <a:ext cx="3685386" cy="1440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b="1" dirty="0">
                <a:solidFill>
                  <a:srgbClr val="FF7F5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</a:p>
          <a:p>
            <a:pPr algn="ctr">
              <a:lnSpc>
                <a:spcPct val="80000"/>
              </a:lnSpc>
            </a:pPr>
            <a:r>
              <a:rPr lang="en-US" sz="45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System model</a:t>
            </a:r>
          </a:p>
        </p:txBody>
      </p:sp>
    </p:spTree>
    <p:extLst>
      <p:ext uri="{BB962C8B-B14F-4D97-AF65-F5344CB8AC3E}">
        <p14:creationId xmlns:p14="http://schemas.microsoft.com/office/powerpoint/2010/main" val="4016730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82701E-0592-C919-B933-7FB13A0B4CB0}"/>
              </a:ext>
            </a:extLst>
          </p:cNvPr>
          <p:cNvSpPr txBox="1"/>
          <p:nvPr/>
        </p:nvSpPr>
        <p:spPr>
          <a:xfrm>
            <a:off x="432618" y="373626"/>
            <a:ext cx="667610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rgbClr val="8D8DC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</a:t>
            </a:r>
            <a:r>
              <a:rPr lang="en-US" altLang="ko-KR" b="1" dirty="0">
                <a:solidFill>
                  <a:srgbClr val="92D05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 </a:t>
            </a:r>
            <a:r>
              <a:rPr lang="en-US" altLang="ko-KR" sz="25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System model </a:t>
            </a:r>
            <a:r>
              <a:rPr lang="en-US" altLang="ko-KR" sz="1600" dirty="0"/>
              <a:t>– </a:t>
            </a:r>
            <a:r>
              <a:rPr lang="en-US" altLang="ko-KR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Dataset Collection &amp; Labeling</a:t>
            </a:r>
            <a:endParaRPr lang="ko-KR" altLang="en-US" sz="1200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0745619-40E9-7A21-CA11-F98FFCDF890C}"/>
              </a:ext>
            </a:extLst>
          </p:cNvPr>
          <p:cNvCxnSpPr>
            <a:cxnSpLocks/>
          </p:cNvCxnSpPr>
          <p:nvPr/>
        </p:nvCxnSpPr>
        <p:spPr>
          <a:xfrm>
            <a:off x="5887720" y="1018585"/>
            <a:ext cx="5498035" cy="0"/>
          </a:xfrm>
          <a:prstGeom prst="line">
            <a:avLst/>
          </a:prstGeom>
          <a:ln w="28575">
            <a:solidFill>
              <a:srgbClr val="8D8D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2FD39435-6342-AE0B-3574-5EF3A517B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26" y="2336067"/>
            <a:ext cx="5315060" cy="33102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734896-A53F-0BEE-3F60-2AC49514E212}"/>
              </a:ext>
            </a:extLst>
          </p:cNvPr>
          <p:cNvSpPr txBox="1"/>
          <p:nvPr/>
        </p:nvSpPr>
        <p:spPr>
          <a:xfrm>
            <a:off x="2877618" y="1590611"/>
            <a:ext cx="6436764" cy="338554"/>
          </a:xfrm>
          <a:prstGeom prst="rect">
            <a:avLst/>
          </a:prstGeom>
          <a:pattFill prst="pct25">
            <a:fgClr>
              <a:srgbClr val="C4C4E6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5454B8"/>
                </a:solidFill>
                <a:latin typeface="Verdana" panose="020B0604030504040204" pitchFamily="34" charset="0"/>
                <a:cs typeface="Lato Light" panose="020F0502020204030203" pitchFamily="34" charset="0"/>
              </a:rPr>
              <a:t>비디오 프레임에서의 객체 검출 및 레이블링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3E2A96-0D0B-0F5E-5BD9-6CB45D449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982" y="4575036"/>
            <a:ext cx="3635055" cy="5105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B5FE1B-05A8-9ED3-6AF6-94A36219F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981" y="5333224"/>
            <a:ext cx="3635055" cy="5061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3C5B59-716A-B214-8D6F-7B99C573B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510" y="2475605"/>
            <a:ext cx="1620070" cy="14298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39F9BD-12DE-A568-E890-3B5664A27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6416" y="2517265"/>
            <a:ext cx="1322214" cy="1390844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35EFB1D-0CFF-B1FE-55D0-6CB614296A95}"/>
              </a:ext>
            </a:extLst>
          </p:cNvPr>
          <p:cNvCxnSpPr>
            <a:cxnSpLocks/>
          </p:cNvCxnSpPr>
          <p:nvPr/>
        </p:nvCxnSpPr>
        <p:spPr>
          <a:xfrm>
            <a:off x="8071104" y="3185215"/>
            <a:ext cx="92751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DFC9FDF-929B-F11F-5E6D-DA7E9B31179A}"/>
              </a:ext>
            </a:extLst>
          </p:cNvPr>
          <p:cNvCxnSpPr>
            <a:cxnSpLocks/>
          </p:cNvCxnSpPr>
          <p:nvPr/>
        </p:nvCxnSpPr>
        <p:spPr>
          <a:xfrm flipH="1">
            <a:off x="8740781" y="3267916"/>
            <a:ext cx="1148241" cy="12962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98204011-7D93-1B57-10BA-5FF6F7D12A1D}"/>
              </a:ext>
            </a:extLst>
          </p:cNvPr>
          <p:cNvCxnSpPr>
            <a:cxnSpLocks/>
            <a:stCxn id="4" idx="3"/>
            <a:endCxn id="6" idx="3"/>
          </p:cNvCxnSpPr>
          <p:nvPr/>
        </p:nvCxnSpPr>
        <p:spPr>
          <a:xfrm flipH="1">
            <a:off x="10939036" y="4830328"/>
            <a:ext cx="1" cy="755992"/>
          </a:xfrm>
          <a:prstGeom prst="curvedConnector3">
            <a:avLst>
              <a:gd name="adj1" fmla="val -2286000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1D5EF2F-B5A1-0637-C4DD-06392506899C}"/>
              </a:ext>
            </a:extLst>
          </p:cNvPr>
          <p:cNvSpPr txBox="1"/>
          <p:nvPr/>
        </p:nvSpPr>
        <p:spPr>
          <a:xfrm>
            <a:off x="9314382" y="3988551"/>
            <a:ext cx="1806075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ROI(</a:t>
            </a:r>
            <a:r>
              <a:rPr lang="ko-KR" altLang="en-US" sz="80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눈</a:t>
            </a:r>
            <a:r>
              <a:rPr lang="en-US" altLang="ko-KR" sz="80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 </a:t>
            </a:r>
            <a:r>
              <a:rPr lang="ko-KR" altLang="en-US" sz="80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캡쳐 ⇒ </a:t>
            </a:r>
            <a:r>
              <a:rPr lang="ko-KR" altLang="en-US" sz="800" b="1" i="0" u="none" strike="noStrike" dirty="0">
                <a:solidFill>
                  <a:srgbClr val="5858B8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최소한의 데이터셋의 크기만을 사용하기 위해</a:t>
            </a:r>
            <a:r>
              <a:rPr lang="ko-KR" altLang="en-US" sz="800" b="1" i="0" u="none" strike="noStrike" dirty="0">
                <a:solidFill>
                  <a:srgbClr val="8D8DCF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80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졸음을 판단하는 요소 중 눈 채택</a:t>
            </a:r>
            <a:r>
              <a:rPr lang="en-US" altLang="ko-KR" sz="80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! 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F93809-155A-1412-2AFB-EDA093334EC3}"/>
              </a:ext>
            </a:extLst>
          </p:cNvPr>
          <p:cNvSpPr txBox="1"/>
          <p:nvPr/>
        </p:nvSpPr>
        <p:spPr>
          <a:xfrm>
            <a:off x="10939037" y="5090664"/>
            <a:ext cx="1080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Dataset labeling </a:t>
            </a:r>
            <a:endParaRPr lang="ko-KR" altLang="en-US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0649F2-4062-21B5-F15C-0EA34CC25E7B}"/>
              </a:ext>
            </a:extLst>
          </p:cNvPr>
          <p:cNvSpPr txBox="1"/>
          <p:nvPr/>
        </p:nvSpPr>
        <p:spPr>
          <a:xfrm>
            <a:off x="8009744" y="2923654"/>
            <a:ext cx="10844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얼굴 및 </a:t>
            </a:r>
            <a:r>
              <a:rPr lang="en-US" altLang="ko-KR" sz="800" dirty="0"/>
              <a:t>ROI </a:t>
            </a:r>
            <a:r>
              <a:rPr lang="ko-KR" altLang="en-US" sz="800" dirty="0"/>
              <a:t>검출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22DFDF-7EFA-0FDC-3232-19823A5EDD86}"/>
              </a:ext>
            </a:extLst>
          </p:cNvPr>
          <p:cNvSpPr txBox="1"/>
          <p:nvPr/>
        </p:nvSpPr>
        <p:spPr>
          <a:xfrm>
            <a:off x="11587480" y="6316980"/>
            <a:ext cx="27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E6987-E1A6-76EB-B0C7-8DB19BDB3A63}"/>
              </a:ext>
            </a:extLst>
          </p:cNvPr>
          <p:cNvSpPr txBox="1"/>
          <p:nvPr/>
        </p:nvSpPr>
        <p:spPr>
          <a:xfrm>
            <a:off x="7820186" y="5916690"/>
            <a:ext cx="744693" cy="21544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800" b="1" dirty="0"/>
              <a:t>Label : 1</a:t>
            </a:r>
            <a:endParaRPr lang="ko-KR" altLang="en-US" sz="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8FFA69-08B0-AD09-BCB9-F27CF85C3A1F}"/>
              </a:ext>
            </a:extLst>
          </p:cNvPr>
          <p:cNvSpPr txBox="1"/>
          <p:nvPr/>
        </p:nvSpPr>
        <p:spPr>
          <a:xfrm>
            <a:off x="9931544" y="5916690"/>
            <a:ext cx="6526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Label : 0</a:t>
            </a:r>
            <a:endParaRPr lang="ko-KR" altLang="en-US" sz="8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DF7D662-730B-7579-3417-3AE72169457A}"/>
              </a:ext>
            </a:extLst>
          </p:cNvPr>
          <p:cNvSpPr/>
          <p:nvPr/>
        </p:nvSpPr>
        <p:spPr>
          <a:xfrm>
            <a:off x="7247227" y="5241304"/>
            <a:ext cx="1739946" cy="755992"/>
          </a:xfrm>
          <a:prstGeom prst="ellipse">
            <a:avLst/>
          </a:prstGeom>
          <a:solidFill>
            <a:srgbClr val="8D8DCF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38E4DAB-A096-22F2-ACAC-4E228144A22E}"/>
              </a:ext>
            </a:extLst>
          </p:cNvPr>
          <p:cNvSpPr/>
          <p:nvPr/>
        </p:nvSpPr>
        <p:spPr>
          <a:xfrm>
            <a:off x="9314382" y="5241304"/>
            <a:ext cx="1739946" cy="755992"/>
          </a:xfrm>
          <a:prstGeom prst="ellipse">
            <a:avLst/>
          </a:prstGeom>
          <a:solidFill>
            <a:srgbClr val="8D8DCF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5703CFE-3AC1-7953-5811-6AF799F56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640597"/>
              </p:ext>
            </p:extLst>
          </p:nvPr>
        </p:nvGraphicFramePr>
        <p:xfrm>
          <a:off x="6502605" y="1097225"/>
          <a:ext cx="488315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55">
                  <a:extLst>
                    <a:ext uri="{9D8B030D-6E8A-4147-A177-3AD203B41FA5}">
                      <a16:colId xmlns:a16="http://schemas.microsoft.com/office/drawing/2014/main" val="2105185956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17200054"/>
                    </a:ext>
                  </a:extLst>
                </a:gridCol>
                <a:gridCol w="968692">
                  <a:extLst>
                    <a:ext uri="{9D8B030D-6E8A-4147-A177-3AD203B41FA5}">
                      <a16:colId xmlns:a16="http://schemas.microsoft.com/office/drawing/2014/main" val="3180534043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2604938354"/>
                    </a:ext>
                  </a:extLst>
                </a:gridCol>
                <a:gridCol w="851218">
                  <a:extLst>
                    <a:ext uri="{9D8B030D-6E8A-4147-A177-3AD203B41FA5}">
                      <a16:colId xmlns:a16="http://schemas.microsoft.com/office/drawing/2014/main" val="4146187833"/>
                    </a:ext>
                  </a:extLst>
                </a:gridCol>
              </a:tblGrid>
              <a:tr h="233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overview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contribution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System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cs typeface="Lato Light" panose="020F0502020204030203" pitchFamily="34" charset="0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model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solidFill>
                      <a:srgbClr val="8D8D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Real-time segmentation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Expectation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546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6308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2852</TotalTime>
  <Words>1411</Words>
  <Application>Microsoft Office PowerPoint</Application>
  <PresentationFormat>와이드스크린</PresentationFormat>
  <Paragraphs>293</Paragraphs>
  <Slides>20</Slides>
  <Notes>18</Notes>
  <HiddenSlides>0</HiddenSlides>
  <MMClips>3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Noto Sans KR</vt:lpstr>
      <vt:lpstr>Söhne</vt:lpstr>
      <vt:lpstr>맑은 고딕</vt:lpstr>
      <vt:lpstr>맑은 고딕</vt:lpstr>
      <vt:lpstr>Arial</vt:lpstr>
      <vt:lpstr>Cambria Math</vt:lpstr>
      <vt:lpstr>Lato</vt:lpstr>
      <vt:lpstr>Lato Light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김지훈</dc:creator>
  <cp:lastModifiedBy>김지훈</cp:lastModifiedBy>
  <cp:revision>146</cp:revision>
  <dcterms:created xsi:type="dcterms:W3CDTF">2023-11-13T08:42:59Z</dcterms:created>
  <dcterms:modified xsi:type="dcterms:W3CDTF">2023-11-30T08:56:46Z</dcterms:modified>
</cp:coreProperties>
</file>